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9" r:id="rId1"/>
  </p:sldMasterIdLst>
  <p:notesMasterIdLst>
    <p:notesMasterId r:id="rId35"/>
  </p:notesMasterIdLst>
  <p:sldIdLst>
    <p:sldId id="256" r:id="rId2"/>
    <p:sldId id="257" r:id="rId3"/>
    <p:sldId id="258" r:id="rId4"/>
    <p:sldId id="261" r:id="rId5"/>
    <p:sldId id="260" r:id="rId6"/>
    <p:sldId id="259"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8" r:id="rId22"/>
    <p:sldId id="279" r:id="rId23"/>
    <p:sldId id="280" r:id="rId24"/>
    <p:sldId id="277" r:id="rId25"/>
    <p:sldId id="276" r:id="rId26"/>
    <p:sldId id="281" r:id="rId27"/>
    <p:sldId id="282" r:id="rId28"/>
    <p:sldId id="283" r:id="rId29"/>
    <p:sldId id="289" r:id="rId30"/>
    <p:sldId id="290" r:id="rId31"/>
    <p:sldId id="291" r:id="rId32"/>
    <p:sldId id="287" r:id="rId33"/>
    <p:sldId id="286" r:id="rId3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78" autoAdjust="0"/>
    <p:restoredTop sz="79478" autoAdjust="0"/>
  </p:normalViewPr>
  <p:slideViewPr>
    <p:cSldViewPr>
      <p:cViewPr varScale="1">
        <p:scale>
          <a:sx n="96" d="100"/>
          <a:sy n="96" d="100"/>
        </p:scale>
        <p:origin x="2792"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E24CAAED-F377-D34E-BE9A-5BD6D3DFB6BE}"/>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6147" name="Rectangle 3">
            <a:extLst>
              <a:ext uri="{FF2B5EF4-FFF2-40B4-BE49-F238E27FC236}">
                <a16:creationId xmlns:a16="http://schemas.microsoft.com/office/drawing/2014/main" id="{1ADFA941-21DD-B04F-9CDE-07661BDB83AF}"/>
              </a:ext>
            </a:extLst>
          </p:cNvPr>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6148" name="Rectangle 4">
            <a:extLst>
              <a:ext uri="{FF2B5EF4-FFF2-40B4-BE49-F238E27FC236}">
                <a16:creationId xmlns:a16="http://schemas.microsoft.com/office/drawing/2014/main" id="{ED5A7AC5-F34E-714D-86FF-F847FF94520F}"/>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a:extLst>
              <a:ext uri="{FF2B5EF4-FFF2-40B4-BE49-F238E27FC236}">
                <a16:creationId xmlns:a16="http://schemas.microsoft.com/office/drawing/2014/main" id="{4AE544F5-518C-214A-BEC1-8364407408C1}"/>
              </a:ext>
            </a:extLst>
          </p:cNvPr>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50" name="Rectangle 6">
            <a:extLst>
              <a:ext uri="{FF2B5EF4-FFF2-40B4-BE49-F238E27FC236}">
                <a16:creationId xmlns:a16="http://schemas.microsoft.com/office/drawing/2014/main" id="{CC04AE5C-63C1-184B-AB4E-310277359309}"/>
              </a:ext>
            </a:extLst>
          </p:cNvPr>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6151" name="Rectangle 7">
            <a:extLst>
              <a:ext uri="{FF2B5EF4-FFF2-40B4-BE49-F238E27FC236}">
                <a16:creationId xmlns:a16="http://schemas.microsoft.com/office/drawing/2014/main" id="{B57C3E83-C118-BB4D-9491-3D999A79650B}"/>
              </a:ext>
            </a:extLst>
          </p:cNvPr>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A91811DD-48C7-9649-BF3D-471C635F559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8A5987F-94ED-3945-8B35-2A2340B24AE1}"/>
              </a:ext>
            </a:extLst>
          </p:cNvPr>
          <p:cNvSpPr>
            <a:spLocks noGrp="1" noChangeArrowheads="1"/>
          </p:cNvSpPr>
          <p:nvPr>
            <p:ph type="sldNum" sz="quarter" idx="5"/>
          </p:nvPr>
        </p:nvSpPr>
        <p:spPr>
          <a:ln/>
        </p:spPr>
        <p:txBody>
          <a:bodyPr/>
          <a:lstStyle/>
          <a:p>
            <a:fld id="{345BF977-FC49-DF46-A751-D97E7516F4A3}" type="slidenum">
              <a:rPr lang="en-US" altLang="en-US"/>
              <a:pPr/>
              <a:t>1</a:t>
            </a:fld>
            <a:endParaRPr lang="en-US" altLang="en-US"/>
          </a:p>
        </p:txBody>
      </p:sp>
      <p:sp>
        <p:nvSpPr>
          <p:cNvPr id="15362" name="Rectangle 2">
            <a:extLst>
              <a:ext uri="{FF2B5EF4-FFF2-40B4-BE49-F238E27FC236}">
                <a16:creationId xmlns:a16="http://schemas.microsoft.com/office/drawing/2014/main" id="{F83C89E7-A054-0E42-AFCB-06D643A0AEC0}"/>
              </a:ext>
            </a:extLst>
          </p:cNvPr>
          <p:cNvSpPr>
            <a:spLocks noChangeArrowheads="1" noTextEdit="1"/>
          </p:cNvSpPr>
          <p:nvPr>
            <p:ph type="sldImg"/>
          </p:nvPr>
        </p:nvSpPr>
        <p:spPr>
          <a:ln/>
        </p:spPr>
      </p:sp>
      <p:sp>
        <p:nvSpPr>
          <p:cNvPr id="15363" name="Rectangle 3">
            <a:extLst>
              <a:ext uri="{FF2B5EF4-FFF2-40B4-BE49-F238E27FC236}">
                <a16:creationId xmlns:a16="http://schemas.microsoft.com/office/drawing/2014/main" id="{EFD39BFC-2C7C-BC41-9180-0130B185B5D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BADA05E-2E62-FF49-9849-2E3605D9E89F}"/>
              </a:ext>
            </a:extLst>
          </p:cNvPr>
          <p:cNvSpPr>
            <a:spLocks noGrp="1" noChangeArrowheads="1"/>
          </p:cNvSpPr>
          <p:nvPr>
            <p:ph type="sldNum" sz="quarter" idx="5"/>
          </p:nvPr>
        </p:nvSpPr>
        <p:spPr>
          <a:ln/>
        </p:spPr>
        <p:txBody>
          <a:bodyPr/>
          <a:lstStyle/>
          <a:p>
            <a:fld id="{2C78F46B-07A4-784F-9305-E0E5D7F1E1AB}" type="slidenum">
              <a:rPr lang="en-US" altLang="en-US"/>
              <a:pPr/>
              <a:t>10</a:t>
            </a:fld>
            <a:endParaRPr lang="en-US" altLang="en-US"/>
          </a:p>
        </p:txBody>
      </p:sp>
      <p:sp>
        <p:nvSpPr>
          <p:cNvPr id="123906" name="Rectangle 2">
            <a:extLst>
              <a:ext uri="{FF2B5EF4-FFF2-40B4-BE49-F238E27FC236}">
                <a16:creationId xmlns:a16="http://schemas.microsoft.com/office/drawing/2014/main" id="{133F5336-E6C1-0F4C-8A00-9D78AA8E0738}"/>
              </a:ext>
            </a:extLst>
          </p:cNvPr>
          <p:cNvSpPr>
            <a:spLocks noChangeArrowheads="1" noTextEdit="1"/>
          </p:cNvSpPr>
          <p:nvPr>
            <p:ph type="sldImg"/>
          </p:nvPr>
        </p:nvSpPr>
        <p:spPr>
          <a:ln/>
        </p:spPr>
      </p:sp>
      <p:sp>
        <p:nvSpPr>
          <p:cNvPr id="123907" name="Rectangle 3">
            <a:extLst>
              <a:ext uri="{FF2B5EF4-FFF2-40B4-BE49-F238E27FC236}">
                <a16:creationId xmlns:a16="http://schemas.microsoft.com/office/drawing/2014/main" id="{24813991-F4C9-3346-B7EC-ED9FDB325C15}"/>
              </a:ext>
            </a:extLst>
          </p:cNvPr>
          <p:cNvSpPr>
            <a:spLocks noGrp="1" noChangeArrowheads="1"/>
          </p:cNvSpPr>
          <p:nvPr>
            <p:ph type="body" idx="1"/>
          </p:nvPr>
        </p:nvSpPr>
        <p:spPr/>
        <p:txBody>
          <a:bodyPr/>
          <a:lstStyle/>
          <a:p>
            <a:r>
              <a:rPr lang="en-US" altLang="en-US"/>
              <a:t>The first sauropodomorphs were the prosauropods, known from the Late Triassic and Early Jurassic - such as Plateosaurus.  These ranged from human-sized up to 7 metres long.</a:t>
            </a:r>
          </a:p>
          <a:p>
            <a:r>
              <a:rPr lang="en-US" altLang="en-US"/>
              <a:t>Replaced by sauropods in the Early and Middle Jurassic - these were the real giants, some up to 30 metres (100 feet) long, and weighing 50 tonnes - such as Diplodocus, Apatosaurus, and the tall Brachiosaurus.  Picture shows Diplodocus.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C5B4D44-34B1-9342-BBA1-8799CFDDFEAA}"/>
              </a:ext>
            </a:extLst>
          </p:cNvPr>
          <p:cNvSpPr>
            <a:spLocks noGrp="1" noChangeArrowheads="1"/>
          </p:cNvSpPr>
          <p:nvPr>
            <p:ph type="sldNum" sz="quarter" idx="5"/>
          </p:nvPr>
        </p:nvSpPr>
        <p:spPr>
          <a:ln/>
        </p:spPr>
        <p:txBody>
          <a:bodyPr/>
          <a:lstStyle/>
          <a:p>
            <a:fld id="{294CA8B3-87D2-094D-B032-50FC1F5B7126}" type="slidenum">
              <a:rPr lang="en-US" altLang="en-US"/>
              <a:pPr/>
              <a:t>11</a:t>
            </a:fld>
            <a:endParaRPr lang="en-US" altLang="en-US"/>
          </a:p>
        </p:txBody>
      </p:sp>
      <p:sp>
        <p:nvSpPr>
          <p:cNvPr id="124930" name="Rectangle 2">
            <a:extLst>
              <a:ext uri="{FF2B5EF4-FFF2-40B4-BE49-F238E27FC236}">
                <a16:creationId xmlns:a16="http://schemas.microsoft.com/office/drawing/2014/main" id="{E0385C2C-47D3-D244-ACEB-B6F8E2042A4C}"/>
              </a:ext>
            </a:extLst>
          </p:cNvPr>
          <p:cNvSpPr>
            <a:spLocks noChangeArrowheads="1" noTextEdit="1"/>
          </p:cNvSpPr>
          <p:nvPr>
            <p:ph type="sldImg"/>
          </p:nvPr>
        </p:nvSpPr>
        <p:spPr>
          <a:ln/>
        </p:spPr>
      </p:sp>
      <p:sp>
        <p:nvSpPr>
          <p:cNvPr id="124931" name="Rectangle 3">
            <a:extLst>
              <a:ext uri="{FF2B5EF4-FFF2-40B4-BE49-F238E27FC236}">
                <a16:creationId xmlns:a16="http://schemas.microsoft.com/office/drawing/2014/main" id="{21C3E37A-A31C-0D4F-8A9E-FA7D494DD847}"/>
              </a:ext>
            </a:extLst>
          </p:cNvPr>
          <p:cNvSpPr>
            <a:spLocks noGrp="1" noChangeArrowheads="1"/>
          </p:cNvSpPr>
          <p:nvPr>
            <p:ph type="body" idx="1"/>
          </p:nvPr>
        </p:nvSpPr>
        <p:spPr/>
        <p:txBody>
          <a:bodyPr/>
          <a:lstStyle/>
          <a:p>
            <a:r>
              <a:rPr lang="en-US" altLang="en-US"/>
              <a:t>Ornithoipods were all bipeds and all plant-eaters.  Known from Early Jurassic to end of Cretaceous.  The early ones, like Heterodontosaurus, were quite small.  Early Cretaceous forms included Hypsilophodon (bottom right) and the large Iguanodon with its thumb spike.  In the Late Cretaceous, hadrosaurs (duckbills) dominated - with huge herds of these 5-10 metre long dinosaurs munching aeverything thewy saw.  They had multiple banks of teeth, up to 500 per jaw (2000 in all).  Head crest of Parasaurolophus (left) is not a snorkel, but used as a resonating chamber - its breathing tubes ran up from the nostrils to the tip of the crest, and down the throat.  Could puff air out through this making honking noise.  Purpose: ?species recognition, mating?  Males, females and juveniles all probably honked and tooted at different pitches.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1747D47-7331-9A4F-A7E1-A48DA359963E}"/>
              </a:ext>
            </a:extLst>
          </p:cNvPr>
          <p:cNvSpPr>
            <a:spLocks noGrp="1" noChangeArrowheads="1"/>
          </p:cNvSpPr>
          <p:nvPr>
            <p:ph type="sldNum" sz="quarter" idx="5"/>
          </p:nvPr>
        </p:nvSpPr>
        <p:spPr>
          <a:ln/>
        </p:spPr>
        <p:txBody>
          <a:bodyPr/>
          <a:lstStyle/>
          <a:p>
            <a:fld id="{C5A28BFF-BFB7-F44E-A653-303029DFF8EA}" type="slidenum">
              <a:rPr lang="en-US" altLang="en-US"/>
              <a:pPr/>
              <a:t>12</a:t>
            </a:fld>
            <a:endParaRPr lang="en-US" altLang="en-US"/>
          </a:p>
        </p:txBody>
      </p:sp>
      <p:sp>
        <p:nvSpPr>
          <p:cNvPr id="125954" name="Rectangle 2">
            <a:extLst>
              <a:ext uri="{FF2B5EF4-FFF2-40B4-BE49-F238E27FC236}">
                <a16:creationId xmlns:a16="http://schemas.microsoft.com/office/drawing/2014/main" id="{234A33DF-7793-F449-931D-5B1CADD61511}"/>
              </a:ext>
            </a:extLst>
          </p:cNvPr>
          <p:cNvSpPr>
            <a:spLocks noChangeArrowheads="1" noTextEdit="1"/>
          </p:cNvSpPr>
          <p:nvPr>
            <p:ph type="sldImg"/>
          </p:nvPr>
        </p:nvSpPr>
        <p:spPr>
          <a:ln/>
        </p:spPr>
      </p:sp>
      <p:sp>
        <p:nvSpPr>
          <p:cNvPr id="125955" name="Rectangle 3">
            <a:extLst>
              <a:ext uri="{FF2B5EF4-FFF2-40B4-BE49-F238E27FC236}">
                <a16:creationId xmlns:a16="http://schemas.microsoft.com/office/drawing/2014/main" id="{66CE17CB-4C2B-1749-8B78-B70ADDE4E101}"/>
              </a:ext>
            </a:extLst>
          </p:cNvPr>
          <p:cNvSpPr>
            <a:spLocks noGrp="1" noChangeArrowheads="1"/>
          </p:cNvSpPr>
          <p:nvPr>
            <p:ph type="body" idx="1"/>
          </p:nvPr>
        </p:nvSpPr>
        <p:spPr/>
        <p:txBody>
          <a:bodyPr/>
          <a:lstStyle/>
          <a:p>
            <a:r>
              <a:rPr lang="en-US" altLang="en-US"/>
              <a:t>The armoured dinosaurs:</a:t>
            </a:r>
          </a:p>
          <a:p>
            <a:endParaRPr lang="en-US" altLang="en-US"/>
          </a:p>
          <a:p>
            <a:r>
              <a:rPr lang="en-US" altLang="en-US"/>
              <a:t>Ceratopsians = ‘horned faces’ like Triceratops</a:t>
            </a:r>
          </a:p>
          <a:p>
            <a:r>
              <a:rPr lang="en-US" altLang="en-US"/>
              <a:t>Ankylosaurs (knobbly skins and tail clubs - shown here) </a:t>
            </a:r>
          </a:p>
          <a:p>
            <a:r>
              <a:rPr lang="en-US" altLang="en-US"/>
              <a:t>Stegosaurs such as Stegosaurus (plated backs)</a:t>
            </a:r>
          </a:p>
          <a:p>
            <a:endParaRPr lang="en-US" altLang="en-US"/>
          </a:p>
          <a:p>
            <a:r>
              <a:rPr lang="en-US" altLang="en-US"/>
              <a:t>Best known from Jurassic (esp. stegosaurs) and Cretaceous (esp. ankylosaurs, ceratopsians)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F4E8F60-35E7-C240-93CE-F6C6B38CDA95}"/>
              </a:ext>
            </a:extLst>
          </p:cNvPr>
          <p:cNvSpPr>
            <a:spLocks noGrp="1" noChangeArrowheads="1"/>
          </p:cNvSpPr>
          <p:nvPr>
            <p:ph type="sldNum" sz="quarter" idx="5"/>
          </p:nvPr>
        </p:nvSpPr>
        <p:spPr>
          <a:ln/>
        </p:spPr>
        <p:txBody>
          <a:bodyPr/>
          <a:lstStyle/>
          <a:p>
            <a:fld id="{446C8006-2401-3142-97EE-EEE07048A5A0}" type="slidenum">
              <a:rPr lang="en-US" altLang="en-US"/>
              <a:pPr/>
              <a:t>13</a:t>
            </a:fld>
            <a:endParaRPr lang="en-US" altLang="en-US"/>
          </a:p>
        </p:txBody>
      </p:sp>
      <p:sp>
        <p:nvSpPr>
          <p:cNvPr id="126978" name="Rectangle 2">
            <a:extLst>
              <a:ext uri="{FF2B5EF4-FFF2-40B4-BE49-F238E27FC236}">
                <a16:creationId xmlns:a16="http://schemas.microsoft.com/office/drawing/2014/main" id="{2426C8CC-5694-8141-A454-A7E7968850ED}"/>
              </a:ext>
            </a:extLst>
          </p:cNvPr>
          <p:cNvSpPr>
            <a:spLocks noChangeArrowheads="1" noTextEdit="1"/>
          </p:cNvSpPr>
          <p:nvPr>
            <p:ph type="sldImg"/>
          </p:nvPr>
        </p:nvSpPr>
        <p:spPr>
          <a:ln/>
        </p:spPr>
      </p:sp>
      <p:sp>
        <p:nvSpPr>
          <p:cNvPr id="126979" name="Rectangle 3">
            <a:extLst>
              <a:ext uri="{FF2B5EF4-FFF2-40B4-BE49-F238E27FC236}">
                <a16:creationId xmlns:a16="http://schemas.microsoft.com/office/drawing/2014/main" id="{292201CC-E65B-C24C-A62A-612008297151}"/>
              </a:ext>
            </a:extLst>
          </p:cNvPr>
          <p:cNvSpPr>
            <a:spLocks noGrp="1" noChangeArrowheads="1"/>
          </p:cNvSpPr>
          <p:nvPr>
            <p:ph type="body" idx="1"/>
          </p:nvPr>
        </p:nvSpPr>
        <p:spPr/>
        <p:txBody>
          <a:bodyPr/>
          <a:lstStyle/>
          <a:p>
            <a:pPr>
              <a:buFontTx/>
              <a:buChar char="•"/>
            </a:pPr>
            <a:r>
              <a:rPr lang="en-US" altLang="en-US">
                <a:latin typeface="Helvetica" pitchFamily="2" charset="0"/>
              </a:rPr>
              <a:t>Pterosaurs are sometimes referred to in the popular media as </a:t>
            </a:r>
            <a:r>
              <a:rPr lang="en-US" altLang="en-US">
                <a:solidFill>
                  <a:srgbClr val="002BB8"/>
                </a:solidFill>
                <a:latin typeface="Helvetica" pitchFamily="2" charset="0"/>
              </a:rPr>
              <a:t>dinosaurs</a:t>
            </a:r>
            <a:r>
              <a:rPr lang="en-US" altLang="en-US">
                <a:latin typeface="Helvetica" pitchFamily="2" charset="0"/>
              </a:rPr>
              <a:t>, but this is incorrect. </a:t>
            </a:r>
          </a:p>
          <a:p>
            <a:pPr lvl="2">
              <a:buFontTx/>
              <a:buChar char="•"/>
            </a:pPr>
            <a:r>
              <a:rPr lang="en-US" altLang="en-US">
                <a:latin typeface="Helvetica" pitchFamily="2" charset="0"/>
              </a:rPr>
              <a:t>The term "dinosaur" is exclusively restricted to </a:t>
            </a:r>
            <a:r>
              <a:rPr lang="en-US" altLang="en-US">
                <a:solidFill>
                  <a:srgbClr val="002BB8"/>
                </a:solidFill>
                <a:latin typeface="Helvetica" pitchFamily="2" charset="0"/>
              </a:rPr>
              <a:t>terrestrial reptiles </a:t>
            </a:r>
            <a:r>
              <a:rPr lang="en-US" altLang="en-US">
                <a:latin typeface="Helvetica" pitchFamily="2" charset="0"/>
              </a:rPr>
              <a:t>with a unique upright stance (the superorder Dinosauria), and therefore excludes the pterosaurs</a:t>
            </a:r>
          </a:p>
          <a:p>
            <a:pPr lvl="2">
              <a:buFontTx/>
              <a:buChar char="•"/>
            </a:pPr>
            <a:r>
              <a:rPr lang="en-US" altLang="en-US">
                <a:latin typeface="Helvetica" pitchFamily="2" charset="0"/>
              </a:rPr>
              <a:t>Pterosaurs had their wing supported along the back of the arm and the extended fourth finger</a:t>
            </a:r>
          </a:p>
          <a:p>
            <a:pPr lvl="2">
              <a:buFontTx/>
              <a:buChar char="•"/>
            </a:pPr>
            <a:r>
              <a:rPr lang="en-US" altLang="en-US">
                <a:latin typeface="Helvetica" pitchFamily="2" charset="0"/>
              </a:rPr>
              <a:t>Their skin was covered with short hairs, especially over the back, so fully warm-blooded (high metabolic rate needed for flight)</a:t>
            </a:r>
          </a:p>
          <a:p>
            <a:pPr lvl="2">
              <a:buFontTx/>
              <a:buChar char="•"/>
            </a:pPr>
            <a:r>
              <a:rPr lang="en-US" altLang="en-US">
                <a:latin typeface="Helvetica" pitchFamily="2" charset="0"/>
              </a:rPr>
              <a:t>Could fly properly, just like a bird or bat</a:t>
            </a:r>
          </a:p>
          <a:p>
            <a:pPr lvl="2">
              <a:buFontTx/>
              <a:buChar char="•"/>
            </a:pPr>
            <a:r>
              <a:rPr lang="en-US" altLang="en-US">
                <a:latin typeface="Helvetica" pitchFamily="2" charset="0"/>
              </a:rPr>
              <a:t>We know they had a flight membrane - often preserved in exceptional specimens, made of elastic, strengthened skin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DAF00B3-8161-AD45-B70B-CCBDB1D9DCD7}"/>
              </a:ext>
            </a:extLst>
          </p:cNvPr>
          <p:cNvSpPr>
            <a:spLocks noGrp="1" noChangeArrowheads="1"/>
          </p:cNvSpPr>
          <p:nvPr>
            <p:ph type="sldNum" sz="quarter" idx="5"/>
          </p:nvPr>
        </p:nvSpPr>
        <p:spPr>
          <a:ln/>
        </p:spPr>
        <p:txBody>
          <a:bodyPr/>
          <a:lstStyle/>
          <a:p>
            <a:fld id="{C19592D9-BCDC-0344-A691-040E4EAC0194}" type="slidenum">
              <a:rPr lang="en-US" altLang="en-US"/>
              <a:pPr/>
              <a:t>14</a:t>
            </a:fld>
            <a:endParaRPr lang="en-US" altLang="en-US"/>
          </a:p>
        </p:txBody>
      </p:sp>
      <p:sp>
        <p:nvSpPr>
          <p:cNvPr id="128002" name="Rectangle 2">
            <a:extLst>
              <a:ext uri="{FF2B5EF4-FFF2-40B4-BE49-F238E27FC236}">
                <a16:creationId xmlns:a16="http://schemas.microsoft.com/office/drawing/2014/main" id="{E17761A2-505F-8342-92E9-11FBF05AC779}"/>
              </a:ext>
            </a:extLst>
          </p:cNvPr>
          <p:cNvSpPr>
            <a:spLocks noChangeArrowheads="1" noTextEdit="1"/>
          </p:cNvSpPr>
          <p:nvPr>
            <p:ph type="sldImg"/>
          </p:nvPr>
        </p:nvSpPr>
        <p:spPr>
          <a:ln/>
        </p:spPr>
      </p:sp>
      <p:sp>
        <p:nvSpPr>
          <p:cNvPr id="128003" name="Rectangle 3">
            <a:extLst>
              <a:ext uri="{FF2B5EF4-FFF2-40B4-BE49-F238E27FC236}">
                <a16:creationId xmlns:a16="http://schemas.microsoft.com/office/drawing/2014/main" id="{3D7BF369-D688-5641-81DA-1AA4F8BAB0B6}"/>
              </a:ext>
            </a:extLst>
          </p:cNvPr>
          <p:cNvSpPr>
            <a:spLocks noGrp="1" noChangeArrowheads="1"/>
          </p:cNvSpPr>
          <p:nvPr>
            <p:ph type="body" idx="1"/>
          </p:nvPr>
        </p:nvSpPr>
        <p:spPr/>
        <p:txBody>
          <a:bodyPr/>
          <a:lstStyle/>
          <a:p>
            <a:r>
              <a:rPr lang="en-US" altLang="en-US"/>
              <a:t>These are also not dinosaurs, the marine reptiles: </a:t>
            </a:r>
            <a:r>
              <a:rPr lang="en-US" altLang="en-US">
                <a:solidFill>
                  <a:srgbClr val="002BB8"/>
                </a:solidFill>
                <a:latin typeface="Helvetica" pitchFamily="2" charset="0"/>
              </a:rPr>
              <a:t>ichthyosaurs</a:t>
            </a:r>
            <a:r>
              <a:rPr lang="en-US" altLang="en-US">
                <a:latin typeface="Helvetica" pitchFamily="2" charset="0"/>
              </a:rPr>
              <a:t>, </a:t>
            </a:r>
            <a:r>
              <a:rPr lang="en-US" altLang="en-US">
                <a:solidFill>
                  <a:srgbClr val="002BB8"/>
                </a:solidFill>
                <a:latin typeface="Helvetica" pitchFamily="2" charset="0"/>
              </a:rPr>
              <a:t>plesiosaurs</a:t>
            </a:r>
            <a:r>
              <a:rPr lang="en-US" altLang="en-US">
                <a:latin typeface="Helvetica" pitchFamily="2" charset="0"/>
              </a:rPr>
              <a:t>, and </a:t>
            </a:r>
            <a:r>
              <a:rPr lang="en-US" altLang="en-US">
                <a:solidFill>
                  <a:srgbClr val="5A3696"/>
                </a:solidFill>
                <a:latin typeface="Helvetica" pitchFamily="2" charset="0"/>
              </a:rPr>
              <a:t>mosasaurs</a:t>
            </a:r>
          </a:p>
          <a:p>
            <a:endParaRPr lang="en-US" altLang="en-US">
              <a:solidFill>
                <a:srgbClr val="5A3696"/>
              </a:solidFill>
              <a:latin typeface="Helvetica" pitchFamily="2" charset="0"/>
            </a:endParaRPr>
          </a:p>
          <a:p>
            <a:r>
              <a:rPr lang="en-US" altLang="en-US">
                <a:solidFill>
                  <a:srgbClr val="5A3696"/>
                </a:solidFill>
                <a:latin typeface="Helvetica" pitchFamily="2" charset="0"/>
              </a:rPr>
              <a:t>Three ichthyosaurs shown here (one fossil, top right) and two reconstructions (top left, bottom right).  Huge eyes (vision in murky water), dolphin-like body, swam bt lateral beating of tail abd body, and steered with paddles (modified legs).  Produced live young at sea.</a:t>
            </a:r>
          </a:p>
          <a:p>
            <a:endParaRPr lang="en-US" altLang="en-US">
              <a:solidFill>
                <a:srgbClr val="5A3696"/>
              </a:solidFill>
              <a:latin typeface="Helvetica" pitchFamily="2" charset="0"/>
            </a:endParaRPr>
          </a:p>
          <a:p>
            <a:r>
              <a:rPr lang="en-US" altLang="en-US">
                <a:solidFill>
                  <a:srgbClr val="5A3696"/>
                </a:solidFill>
                <a:latin typeface="Helvetica" pitchFamily="2" charset="0"/>
              </a:rPr>
              <a:t>Plesiosaurs (bottom left) had long necks (plesiosauroids) or short necks (pliosaurs; shown here).  They came out on to land to lay eggs.  Origin ofLoch Ness Monster stories?</a:t>
            </a:r>
            <a:endParaRPr lang="en-US" altLang="en-US">
              <a:latin typeface="Helvetica" pitchFamily="2" charset="0"/>
            </a:endParaRPr>
          </a:p>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FDCDDD0-ADC8-0546-B466-2FDA7825F04A}"/>
              </a:ext>
            </a:extLst>
          </p:cNvPr>
          <p:cNvSpPr>
            <a:spLocks noGrp="1" noChangeArrowheads="1"/>
          </p:cNvSpPr>
          <p:nvPr>
            <p:ph type="sldNum" sz="quarter" idx="5"/>
          </p:nvPr>
        </p:nvSpPr>
        <p:spPr>
          <a:ln/>
        </p:spPr>
        <p:txBody>
          <a:bodyPr/>
          <a:lstStyle/>
          <a:p>
            <a:fld id="{9580D643-9A5D-6540-A4F8-3647DC4350A8}" type="slidenum">
              <a:rPr lang="en-US" altLang="en-US"/>
              <a:pPr/>
              <a:t>15</a:t>
            </a:fld>
            <a:endParaRPr lang="en-US" altLang="en-US"/>
          </a:p>
        </p:txBody>
      </p:sp>
      <p:sp>
        <p:nvSpPr>
          <p:cNvPr id="129026" name="Rectangle 2">
            <a:extLst>
              <a:ext uri="{FF2B5EF4-FFF2-40B4-BE49-F238E27FC236}">
                <a16:creationId xmlns:a16="http://schemas.microsoft.com/office/drawing/2014/main" id="{AFCA3245-A269-8849-97B9-728E26F7D1D0}"/>
              </a:ext>
            </a:extLst>
          </p:cNvPr>
          <p:cNvSpPr>
            <a:spLocks noChangeArrowheads="1" noTextEdit="1"/>
          </p:cNvSpPr>
          <p:nvPr>
            <p:ph type="sldImg"/>
          </p:nvPr>
        </p:nvSpPr>
        <p:spPr>
          <a:ln/>
        </p:spPr>
      </p:sp>
      <p:sp>
        <p:nvSpPr>
          <p:cNvPr id="129027" name="Rectangle 3">
            <a:extLst>
              <a:ext uri="{FF2B5EF4-FFF2-40B4-BE49-F238E27FC236}">
                <a16:creationId xmlns:a16="http://schemas.microsoft.com/office/drawing/2014/main" id="{655DEEF9-5F12-3544-AEFE-3F83C3B6D770}"/>
              </a:ext>
            </a:extLst>
          </p:cNvPr>
          <p:cNvSpPr>
            <a:spLocks noGrp="1" noChangeArrowheads="1"/>
          </p:cNvSpPr>
          <p:nvPr>
            <p:ph type="body" idx="1"/>
          </p:nvPr>
        </p:nvSpPr>
        <p:spPr/>
        <p:txBody>
          <a:bodyPr/>
          <a:lstStyle/>
          <a:p>
            <a:r>
              <a:rPr lang="en-US" altLang="en-US"/>
              <a:t>The first mammals arose about 220 million years ago, about the time of the first dinosaurs</a:t>
            </a:r>
          </a:p>
          <a:p>
            <a:r>
              <a:rPr lang="en-US" altLang="en-US"/>
              <a:t>Remained small, shrew-sized insect-eaters through the Mesozoic</a:t>
            </a:r>
          </a:p>
          <a:p>
            <a:r>
              <a:rPr lang="en-US" altLang="en-US"/>
              <a:t>Some larger ones towards the end of the Cretaceous - maybe cat- or badger-sized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416034C-0327-4142-9EEE-73CC0F3CB462}"/>
              </a:ext>
            </a:extLst>
          </p:cNvPr>
          <p:cNvSpPr>
            <a:spLocks noGrp="1" noChangeArrowheads="1"/>
          </p:cNvSpPr>
          <p:nvPr>
            <p:ph type="sldNum" sz="quarter" idx="5"/>
          </p:nvPr>
        </p:nvSpPr>
        <p:spPr>
          <a:ln/>
        </p:spPr>
        <p:txBody>
          <a:bodyPr/>
          <a:lstStyle/>
          <a:p>
            <a:fld id="{CCE399E5-C04B-7547-96E3-D17664117DAD}" type="slidenum">
              <a:rPr lang="en-US" altLang="en-US"/>
              <a:pPr/>
              <a:t>16</a:t>
            </a:fld>
            <a:endParaRPr lang="en-US" altLang="en-US"/>
          </a:p>
        </p:txBody>
      </p:sp>
      <p:sp>
        <p:nvSpPr>
          <p:cNvPr id="130050" name="Rectangle 2">
            <a:extLst>
              <a:ext uri="{FF2B5EF4-FFF2-40B4-BE49-F238E27FC236}">
                <a16:creationId xmlns:a16="http://schemas.microsoft.com/office/drawing/2014/main" id="{80F7970F-F4F1-5340-BD08-3E5B36B4A0E7}"/>
              </a:ext>
            </a:extLst>
          </p:cNvPr>
          <p:cNvSpPr>
            <a:spLocks noChangeArrowheads="1" noTextEdit="1"/>
          </p:cNvSpPr>
          <p:nvPr>
            <p:ph type="sldImg"/>
          </p:nvPr>
        </p:nvSpPr>
        <p:spPr>
          <a:ln/>
        </p:spPr>
      </p:sp>
      <p:sp>
        <p:nvSpPr>
          <p:cNvPr id="130051" name="Rectangle 3">
            <a:extLst>
              <a:ext uri="{FF2B5EF4-FFF2-40B4-BE49-F238E27FC236}">
                <a16:creationId xmlns:a16="http://schemas.microsoft.com/office/drawing/2014/main" id="{B51BDFEA-3893-3D40-9792-FC4A46326F26}"/>
              </a:ext>
            </a:extLst>
          </p:cNvPr>
          <p:cNvSpPr>
            <a:spLocks noGrp="1" noChangeArrowheads="1"/>
          </p:cNvSpPr>
          <p:nvPr>
            <p:ph type="body" idx="1"/>
          </p:nvPr>
        </p:nvSpPr>
        <p:spPr/>
        <p:txBody>
          <a:bodyPr/>
          <a:lstStyle/>
          <a:p>
            <a:r>
              <a:rPr lang="en-US" altLang="en-US"/>
              <a:t>Shift to calculations in Exercise 1.  Point is to work out whether dinosaurs could just have gone on growing bigger and bigger.  The largest reasonable estimated body mass is 50 tonnes for the sauropod Brachiosaurus.  Could there have been a 100-tonne dinosaur, a 200-tonne dinosaur, even one weighing 1000 tonnes?  Is there a limit on size?  If so, what are likely limiting factors, and how can these be  used to estimate the absolute maximum size?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FA1CAA8-79D0-4841-8D58-964C495254FE}"/>
              </a:ext>
            </a:extLst>
          </p:cNvPr>
          <p:cNvSpPr>
            <a:spLocks noGrp="1" noChangeArrowheads="1"/>
          </p:cNvSpPr>
          <p:nvPr>
            <p:ph type="sldNum" sz="quarter" idx="5"/>
          </p:nvPr>
        </p:nvSpPr>
        <p:spPr>
          <a:ln/>
        </p:spPr>
        <p:txBody>
          <a:bodyPr/>
          <a:lstStyle/>
          <a:p>
            <a:fld id="{CDA7BF52-B26D-7B47-B910-39FECA984647}" type="slidenum">
              <a:rPr lang="en-US" altLang="en-US"/>
              <a:pPr/>
              <a:t>17</a:t>
            </a:fld>
            <a:endParaRPr lang="en-US" altLang="en-US"/>
          </a:p>
        </p:txBody>
      </p:sp>
      <p:sp>
        <p:nvSpPr>
          <p:cNvPr id="138242" name="Rectangle 2">
            <a:extLst>
              <a:ext uri="{FF2B5EF4-FFF2-40B4-BE49-F238E27FC236}">
                <a16:creationId xmlns:a16="http://schemas.microsoft.com/office/drawing/2014/main" id="{2CEC83C9-2465-7B42-BCA3-399C18716E14}"/>
              </a:ext>
            </a:extLst>
          </p:cNvPr>
          <p:cNvSpPr>
            <a:spLocks noChangeArrowheads="1" noTextEdit="1"/>
          </p:cNvSpPr>
          <p:nvPr>
            <p:ph type="sldImg"/>
          </p:nvPr>
        </p:nvSpPr>
        <p:spPr>
          <a:ln/>
        </p:spPr>
      </p:sp>
      <p:sp>
        <p:nvSpPr>
          <p:cNvPr id="138243" name="Rectangle 3">
            <a:extLst>
              <a:ext uri="{FF2B5EF4-FFF2-40B4-BE49-F238E27FC236}">
                <a16:creationId xmlns:a16="http://schemas.microsoft.com/office/drawing/2014/main" id="{65D2F4BD-E074-6C42-987F-403FBD4B2A23}"/>
              </a:ext>
            </a:extLst>
          </p:cNvPr>
          <p:cNvSpPr>
            <a:spLocks noGrp="1" noChangeArrowheads="1"/>
          </p:cNvSpPr>
          <p:nvPr>
            <p:ph type="body" idx="1"/>
          </p:nvPr>
        </p:nvSpPr>
        <p:spPr/>
        <p:txBody>
          <a:bodyPr/>
          <a:lstStyle/>
          <a:p>
            <a:r>
              <a:rPr lang="en-US" altLang="en-US"/>
              <a:t>One of the big debates in the past thirty years…  indeed, this has been an issue since dinosaurs were first discovered: were these huge and extraordinary creatures cold-blooded like modern lizards and crocodiles, or warm-blooded like living mammals and birds?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1875BE4-D184-6048-8E83-B284D3C7D8C1}"/>
              </a:ext>
            </a:extLst>
          </p:cNvPr>
          <p:cNvSpPr>
            <a:spLocks noGrp="1" noChangeArrowheads="1"/>
          </p:cNvSpPr>
          <p:nvPr>
            <p:ph type="sldNum" sz="quarter" idx="5"/>
          </p:nvPr>
        </p:nvSpPr>
        <p:spPr>
          <a:ln/>
        </p:spPr>
        <p:txBody>
          <a:bodyPr/>
          <a:lstStyle/>
          <a:p>
            <a:fld id="{99AA0272-04FF-5549-A547-C182AB348C0C}" type="slidenum">
              <a:rPr lang="en-US" altLang="en-US"/>
              <a:pPr/>
              <a:t>18</a:t>
            </a:fld>
            <a:endParaRPr lang="en-US" altLang="en-US"/>
          </a:p>
        </p:txBody>
      </p:sp>
      <p:sp>
        <p:nvSpPr>
          <p:cNvPr id="133122" name="Rectangle 2">
            <a:extLst>
              <a:ext uri="{FF2B5EF4-FFF2-40B4-BE49-F238E27FC236}">
                <a16:creationId xmlns:a16="http://schemas.microsoft.com/office/drawing/2014/main" id="{EBE391B8-F2B0-B546-8248-798A491CDD64}"/>
              </a:ext>
            </a:extLst>
          </p:cNvPr>
          <p:cNvSpPr>
            <a:spLocks noChangeArrowheads="1" noTextEdit="1"/>
          </p:cNvSpPr>
          <p:nvPr>
            <p:ph type="sldImg"/>
          </p:nvPr>
        </p:nvSpPr>
        <p:spPr>
          <a:ln/>
        </p:spPr>
      </p:sp>
      <p:sp>
        <p:nvSpPr>
          <p:cNvPr id="133123" name="Rectangle 3">
            <a:extLst>
              <a:ext uri="{FF2B5EF4-FFF2-40B4-BE49-F238E27FC236}">
                <a16:creationId xmlns:a16="http://schemas.microsoft.com/office/drawing/2014/main" id="{8994ED86-EDE7-3E40-8DE7-4C63082FBCDC}"/>
              </a:ext>
            </a:extLst>
          </p:cNvPr>
          <p:cNvSpPr>
            <a:spLocks noGrp="1" noChangeArrowheads="1"/>
          </p:cNvSpPr>
          <p:nvPr>
            <p:ph type="body" idx="1"/>
          </p:nvPr>
        </p:nvSpPr>
        <p:spPr/>
        <p:txBody>
          <a:bodyPr/>
          <a:lstStyle/>
          <a:p>
            <a:r>
              <a:rPr lang="en-US" altLang="en-US"/>
              <a:t>What do we mean when we say an animal is warm-blooded or cold-blooded?</a:t>
            </a:r>
          </a:p>
          <a:p>
            <a:endParaRPr lang="en-US" altLang="en-US"/>
          </a:p>
          <a:p>
            <a:r>
              <a:rPr lang="en-US" altLang="en-US"/>
              <a:t>When we say “cold-blooded” we really mean “Ectothermic”. This means that the animal relies on heat from outside it’s body (from the environment) to maintain its body temperature. Like a lizard or snake will bask in the sun in the mornings to heat up before it goes hunting.  [ecto = outside]</a:t>
            </a:r>
          </a:p>
          <a:p>
            <a:endParaRPr lang="en-US" altLang="en-US"/>
          </a:p>
          <a:p>
            <a:r>
              <a:rPr lang="en-US" altLang="en-US"/>
              <a:t>When we say “warm-blooded” we really mean “Endothermic”. This is when the animal relies on heat generated within its own body, or its metabolism. For example, mammals like us.  [endo = inside]</a:t>
            </a:r>
          </a:p>
          <a:p>
            <a:endParaRPr lang="en-US" altLang="en-US"/>
          </a:p>
          <a:p>
            <a:r>
              <a:rPr lang="en-US" altLang="en-US"/>
              <a:t>For simplicity we usually just use warm- or cold-blooded.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BC47CDD-4DE2-A648-8D75-F108378E008C}"/>
              </a:ext>
            </a:extLst>
          </p:cNvPr>
          <p:cNvSpPr>
            <a:spLocks noGrp="1" noChangeArrowheads="1"/>
          </p:cNvSpPr>
          <p:nvPr>
            <p:ph type="sldNum" sz="quarter" idx="5"/>
          </p:nvPr>
        </p:nvSpPr>
        <p:spPr>
          <a:ln/>
        </p:spPr>
        <p:txBody>
          <a:bodyPr/>
          <a:lstStyle/>
          <a:p>
            <a:fld id="{450E4E0E-40D0-F140-99EA-230644A437D3}" type="slidenum">
              <a:rPr lang="en-US" altLang="en-US"/>
              <a:pPr/>
              <a:t>19</a:t>
            </a:fld>
            <a:endParaRPr lang="en-US" altLang="en-US"/>
          </a:p>
        </p:txBody>
      </p:sp>
      <p:sp>
        <p:nvSpPr>
          <p:cNvPr id="135170" name="Rectangle 2">
            <a:extLst>
              <a:ext uri="{FF2B5EF4-FFF2-40B4-BE49-F238E27FC236}">
                <a16:creationId xmlns:a16="http://schemas.microsoft.com/office/drawing/2014/main" id="{E8A76218-EFA3-DC42-9544-F0D3ED4754C6}"/>
              </a:ext>
            </a:extLst>
          </p:cNvPr>
          <p:cNvSpPr>
            <a:spLocks noChangeArrowheads="1" noTextEdit="1"/>
          </p:cNvSpPr>
          <p:nvPr>
            <p:ph type="sldImg"/>
          </p:nvPr>
        </p:nvSpPr>
        <p:spPr>
          <a:ln/>
        </p:spPr>
      </p:sp>
      <p:sp>
        <p:nvSpPr>
          <p:cNvPr id="135171" name="Rectangle 3">
            <a:extLst>
              <a:ext uri="{FF2B5EF4-FFF2-40B4-BE49-F238E27FC236}">
                <a16:creationId xmlns:a16="http://schemas.microsoft.com/office/drawing/2014/main" id="{4C5E8AD7-74B7-EB49-BA7C-687C7BA9AE88}"/>
              </a:ext>
            </a:extLst>
          </p:cNvPr>
          <p:cNvSpPr>
            <a:spLocks noGrp="1" noChangeArrowheads="1"/>
          </p:cNvSpPr>
          <p:nvPr>
            <p:ph type="body" idx="1"/>
          </p:nvPr>
        </p:nvSpPr>
        <p:spPr/>
        <p:txBody>
          <a:bodyPr/>
          <a:lstStyle/>
          <a:p>
            <a:pPr>
              <a:buFontTx/>
              <a:buChar char="•"/>
            </a:pPr>
            <a:r>
              <a:rPr lang="en-US" altLang="en-US"/>
              <a:t>Once it was thought that all dinosaurs were cold-blooded (like the retiles we see today)</a:t>
            </a:r>
          </a:p>
          <a:p>
            <a:pPr>
              <a:buFontTx/>
              <a:buChar char="•"/>
            </a:pPr>
            <a:r>
              <a:rPr lang="en-US" altLang="en-US"/>
              <a:t>Now many scientists suggest that at least some were warm-blooded.</a:t>
            </a:r>
          </a:p>
          <a:p>
            <a:pPr>
              <a:buFontTx/>
              <a:buChar char="•"/>
            </a:pPr>
            <a:r>
              <a:rPr lang="en-US" altLang="en-US">
                <a:solidFill>
                  <a:srgbClr val="000080"/>
                </a:solidFill>
              </a:rPr>
              <a:t>If dinosaurs were cold-blooded, they would have had to warm  themselves in the sun as reptiles do today. However, if they were warm-blooded like birds and mammals, they would not have needed to warm themselves and could have remained active, even in low temperatures.</a:t>
            </a:r>
            <a:endParaRPr lang="en-US" altLang="en-US"/>
          </a:p>
          <a:p>
            <a:pPr>
              <a:buFontTx/>
              <a:buChar char="•"/>
            </a:pPr>
            <a:r>
              <a:rPr lang="en-US" altLang="en-US"/>
              <a:t>To some scientists this helps to explain why dinosaurs became so plentiful and dominant for such a long period of time. </a:t>
            </a:r>
          </a:p>
          <a:p>
            <a:pPr lvl="2">
              <a:buFontTx/>
              <a:buChar char="•"/>
            </a:pPr>
            <a:r>
              <a:rPr lang="en-US" altLang="en-US"/>
              <a:t>If we look at the animals alive today there are no large predators that are cold-blooded. Except for crocodiles that occupy only one very specific ecological niche.</a:t>
            </a:r>
          </a:p>
          <a:p>
            <a:pPr>
              <a:buFontTx/>
              <a:buChar char="•"/>
            </a:pPr>
            <a:r>
              <a:rPr lang="en-US" altLang="en-US"/>
              <a:t>We know that some dinosaurs (birds) were and are warm-blooded (endothermic) but at what point dinosaurs evolved endothermy is a difficult question.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D059A96-4FC5-B648-A939-49C8114280E4}"/>
              </a:ext>
            </a:extLst>
          </p:cNvPr>
          <p:cNvSpPr>
            <a:spLocks noGrp="1" noChangeArrowheads="1"/>
          </p:cNvSpPr>
          <p:nvPr>
            <p:ph type="sldNum" sz="quarter" idx="5"/>
          </p:nvPr>
        </p:nvSpPr>
        <p:spPr>
          <a:ln/>
        </p:spPr>
        <p:txBody>
          <a:bodyPr/>
          <a:lstStyle/>
          <a:p>
            <a:fld id="{076E283B-76DF-3F4D-9195-9BB65E4C4B2A}" type="slidenum">
              <a:rPr lang="en-US" altLang="en-US"/>
              <a:pPr/>
              <a:t>2</a:t>
            </a:fld>
            <a:endParaRPr lang="en-US" altLang="en-US"/>
          </a:p>
        </p:txBody>
      </p:sp>
      <p:sp>
        <p:nvSpPr>
          <p:cNvPr id="101378" name="Rectangle 2">
            <a:extLst>
              <a:ext uri="{FF2B5EF4-FFF2-40B4-BE49-F238E27FC236}">
                <a16:creationId xmlns:a16="http://schemas.microsoft.com/office/drawing/2014/main" id="{7326F950-0A37-A643-9093-5322DD2C9AAB}"/>
              </a:ext>
            </a:extLst>
          </p:cNvPr>
          <p:cNvSpPr>
            <a:spLocks noChangeArrowheads="1" noTextEdit="1"/>
          </p:cNvSpPr>
          <p:nvPr>
            <p:ph type="sldImg"/>
          </p:nvPr>
        </p:nvSpPr>
        <p:spPr>
          <a:ln/>
        </p:spPr>
      </p:sp>
      <p:sp>
        <p:nvSpPr>
          <p:cNvPr id="101379" name="Rectangle 3">
            <a:extLst>
              <a:ext uri="{FF2B5EF4-FFF2-40B4-BE49-F238E27FC236}">
                <a16:creationId xmlns:a16="http://schemas.microsoft.com/office/drawing/2014/main" id="{8C205CE9-4AD4-CD4D-9B26-39105BF404D3}"/>
              </a:ext>
            </a:extLst>
          </p:cNvPr>
          <p:cNvSpPr>
            <a:spLocks noGrp="1" noChangeArrowheads="1"/>
          </p:cNvSpPr>
          <p:nvPr>
            <p:ph type="body" idx="1"/>
          </p:nvPr>
        </p:nvSpPr>
        <p:spPr/>
        <p:txBody>
          <a:bodyPr/>
          <a:lstStyle/>
          <a:p>
            <a:pPr>
              <a:buFontTx/>
              <a:buChar char="•"/>
            </a:pPr>
            <a:r>
              <a:rPr lang="en-US" altLang="en-US">
                <a:latin typeface="Helvetica" pitchFamily="2" charset="0"/>
              </a:rPr>
              <a:t>The word Dinosaur comes from the Greek words: </a:t>
            </a:r>
            <a:r>
              <a:rPr lang="en-US" altLang="en-US"/>
              <a:t>“</a:t>
            </a:r>
            <a:r>
              <a:rPr lang="en-US" altLang="en-US" i="1"/>
              <a:t>deinos”</a:t>
            </a:r>
            <a:r>
              <a:rPr lang="en-US" altLang="en-US">
                <a:latin typeface="Helvetica" pitchFamily="2" charset="0"/>
              </a:rPr>
              <a:t> meaning "terrible" or "formidable</a:t>
            </a:r>
            <a:r>
              <a:rPr lang="en-US" altLang="en-US"/>
              <a:t>”</a:t>
            </a:r>
            <a:r>
              <a:rPr lang="en-US" altLang="en-US">
                <a:latin typeface="Helvetica" pitchFamily="2" charset="0"/>
              </a:rPr>
              <a:t>, and </a:t>
            </a:r>
            <a:r>
              <a:rPr lang="en-US" altLang="en-US"/>
              <a:t>“</a:t>
            </a:r>
            <a:r>
              <a:rPr lang="en-US" altLang="en-US" i="1"/>
              <a:t>saura”</a:t>
            </a:r>
            <a:r>
              <a:rPr lang="en-US" altLang="en-US">
                <a:latin typeface="Helvetica" pitchFamily="2" charset="0"/>
              </a:rPr>
              <a:t> meaning "lizard" or "reptile". Though the taxonomic name has often been interpreted as a reference to dinosaurs' teeth, claws, and other fearsome characteristics, it was intended  to mean their size and majesty.</a:t>
            </a:r>
            <a:endParaRPr lang="en-US" altLang="en-US"/>
          </a:p>
          <a:p>
            <a:pPr>
              <a:buFontTx/>
              <a:buChar char="•"/>
            </a:pPr>
            <a:endParaRPr lang="en-US" altLang="en-US"/>
          </a:p>
          <a:p>
            <a:pPr>
              <a:buFontTx/>
              <a:buChar char="•"/>
            </a:pPr>
            <a:r>
              <a:rPr lang="en-US" altLang="en-US"/>
              <a:t>Palaeontologists can tell a dinosaur apart from other reptiles by characteristics of the hindlimbs.</a:t>
            </a:r>
          </a:p>
          <a:p>
            <a:pPr lvl="2">
              <a:buFontTx/>
              <a:buChar char="•"/>
            </a:pPr>
            <a:r>
              <a:rPr lang="en-US" altLang="en-US"/>
              <a:t>These show that dinosaurs walked with their limbs erect and on their toes.</a:t>
            </a:r>
          </a:p>
          <a:p>
            <a:pPr>
              <a:buFontTx/>
              <a:buChar char="•"/>
            </a:pPr>
            <a:r>
              <a:rPr lang="en-US" altLang="en-US"/>
              <a:t>Their upright posture was one of the keys to the success of dinosaurs. Most reptiles are sprawlers, with their legs at the side of their body (see figure A), but dinosaurs carried their limbs directly beneath their bodies, just like modern mammals (see figure B). </a:t>
            </a:r>
          </a:p>
          <a:p>
            <a:pPr>
              <a:buFontTx/>
              <a:buChar char="•"/>
            </a:pPr>
            <a:r>
              <a:rPr lang="en-US" altLang="en-US"/>
              <a:t>This posture meant that dinosaurs carried their weight straight down, meaning it took less energy to keep their bodies off the ground (compared to the sprawling stance). This allowed the dinosaurs to develop more active lifestyles.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A7D4568-F131-A24E-B87D-349708CB362A}"/>
              </a:ext>
            </a:extLst>
          </p:cNvPr>
          <p:cNvSpPr>
            <a:spLocks noGrp="1" noChangeArrowheads="1"/>
          </p:cNvSpPr>
          <p:nvPr>
            <p:ph type="sldNum" sz="quarter" idx="5"/>
          </p:nvPr>
        </p:nvSpPr>
        <p:spPr>
          <a:ln/>
        </p:spPr>
        <p:txBody>
          <a:bodyPr/>
          <a:lstStyle/>
          <a:p>
            <a:fld id="{AFC6D9BB-C3E7-E44E-981E-7CC517B42BA7}" type="slidenum">
              <a:rPr lang="en-US" altLang="en-US"/>
              <a:pPr/>
              <a:t>20</a:t>
            </a:fld>
            <a:endParaRPr lang="en-US" altLang="en-US"/>
          </a:p>
        </p:txBody>
      </p:sp>
      <p:sp>
        <p:nvSpPr>
          <p:cNvPr id="137218" name="Rectangle 2">
            <a:extLst>
              <a:ext uri="{FF2B5EF4-FFF2-40B4-BE49-F238E27FC236}">
                <a16:creationId xmlns:a16="http://schemas.microsoft.com/office/drawing/2014/main" id="{300A14D4-3405-0C4F-9C57-E023A3EB310B}"/>
              </a:ext>
            </a:extLst>
          </p:cNvPr>
          <p:cNvSpPr>
            <a:spLocks noChangeArrowheads="1" noTextEdit="1"/>
          </p:cNvSpPr>
          <p:nvPr>
            <p:ph type="sldImg"/>
          </p:nvPr>
        </p:nvSpPr>
        <p:spPr>
          <a:ln/>
        </p:spPr>
      </p:sp>
      <p:sp>
        <p:nvSpPr>
          <p:cNvPr id="137219" name="Rectangle 3">
            <a:extLst>
              <a:ext uri="{FF2B5EF4-FFF2-40B4-BE49-F238E27FC236}">
                <a16:creationId xmlns:a16="http://schemas.microsoft.com/office/drawing/2014/main" id="{DF43B334-A2B0-474A-9699-F910DF111548}"/>
              </a:ext>
            </a:extLst>
          </p:cNvPr>
          <p:cNvSpPr>
            <a:spLocks noGrp="1" noChangeArrowheads="1"/>
          </p:cNvSpPr>
          <p:nvPr>
            <p:ph type="body" idx="1"/>
          </p:nvPr>
        </p:nvSpPr>
        <p:spPr/>
        <p:txBody>
          <a:bodyPr/>
          <a:lstStyle/>
          <a:p>
            <a:r>
              <a:rPr lang="en-US" altLang="en-US"/>
              <a:t>There are many lines of indirect evidence used to infer whether or not a dinosaur was “warm-blooded”.</a:t>
            </a:r>
          </a:p>
          <a:p>
            <a:r>
              <a:rPr lang="en-US" altLang="en-US"/>
              <a:t>1) Bone structure and histology:</a:t>
            </a:r>
          </a:p>
          <a:p>
            <a:pPr>
              <a:buFontTx/>
              <a:buChar char="•"/>
            </a:pPr>
            <a:r>
              <a:rPr lang="en-US" altLang="en-US"/>
              <a:t>Endothermic animals have a complex bone structure made up of closely spaced cavities caused by the growth and resorption of bone. This is called the Haversian System (see Haversian Canals in Figures). The exact function of this system is unknown, but one idea is that the Haversian System allows bones to be remodeled quickly. This means that endothermic animals can change quickly in size and shape during growth.</a:t>
            </a:r>
          </a:p>
          <a:p>
            <a:pPr>
              <a:buFontTx/>
              <a:buChar char="•"/>
            </a:pPr>
            <a:r>
              <a:rPr lang="en-US" altLang="en-US"/>
              <a:t>In slow growing animals collagen fibers that make up the bone are laid down parallel to each other, called “lamellar” bone. In fast growing animals the collagen is laid down in random orientations forming a “woven” bone.</a:t>
            </a:r>
          </a:p>
          <a:p>
            <a:pPr lvl="2">
              <a:buFontTx/>
              <a:buChar char="•"/>
            </a:pPr>
            <a:r>
              <a:rPr lang="en-US" altLang="en-US"/>
              <a:t>“Woven” bone is typical of mammals and birds that are warm-blooded and hence fast growing. Whereas, cold-blooded, slow growing reptiles typically have “lamellar” bone.</a:t>
            </a:r>
          </a:p>
          <a:p>
            <a:pPr lvl="2">
              <a:buFontTx/>
              <a:buChar char="•"/>
            </a:pPr>
            <a:endParaRPr lang="en-US" altLang="en-US"/>
          </a:p>
          <a:p>
            <a:pPr>
              <a:buFontTx/>
              <a:buChar char="•"/>
            </a:pPr>
            <a:r>
              <a:rPr lang="en-US" altLang="en-US"/>
              <a:t>One way to test for endothermy in dinosaurs is to cut the fossil bones into very thin slices and compare them under a microscope to bones of living animals whose temperature control system is known.</a:t>
            </a:r>
          </a:p>
          <a:p>
            <a:pPr>
              <a:buFontTx/>
              <a:buChar char="•"/>
            </a:pPr>
            <a:r>
              <a:rPr lang="en-US" altLang="en-US"/>
              <a:t>Of the hundreds of tests done, in most nonavian (not birds) dinosaurs the microstructure of the fossil bone appears more like that of endothermic animals. I.e. it is “woven” bone with Haversian Canals.</a:t>
            </a:r>
          </a:p>
          <a:p>
            <a:pPr>
              <a:buFontTx/>
              <a:buChar char="•"/>
            </a:pPr>
            <a:r>
              <a:rPr lang="en-US" altLang="en-US"/>
              <a:t>However, continuing studies have complicated the interpretation of these results. Many small mammals and birds do not show either Haversian canals or lamellar bone, and at least one turtle has been found with a dense Haversian bone. </a:t>
            </a:r>
          </a:p>
          <a:p>
            <a:pPr>
              <a:buFontTx/>
              <a:buChar char="•"/>
            </a:pPr>
            <a:r>
              <a:rPr lang="en-US" altLang="en-US"/>
              <a:t>Also, to standardise the observations we should compare animals of a similar size. There are no nonavian dinosaur-sized ectothermic animals alive today to compare with. So studies have focus only on small dinosaurs.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24ED350-715C-3341-90AD-7CBAD2AA6EEE}"/>
              </a:ext>
            </a:extLst>
          </p:cNvPr>
          <p:cNvSpPr>
            <a:spLocks noGrp="1" noChangeArrowheads="1"/>
          </p:cNvSpPr>
          <p:nvPr>
            <p:ph type="sldNum" sz="quarter" idx="5"/>
          </p:nvPr>
        </p:nvSpPr>
        <p:spPr>
          <a:ln/>
        </p:spPr>
        <p:txBody>
          <a:bodyPr/>
          <a:lstStyle/>
          <a:p>
            <a:fld id="{4717AB8F-1C46-894F-902F-12CB8FDAFECD}" type="slidenum">
              <a:rPr lang="en-US" altLang="en-US"/>
              <a:pPr/>
              <a:t>21</a:t>
            </a:fld>
            <a:endParaRPr lang="en-US" altLang="en-US"/>
          </a:p>
        </p:txBody>
      </p:sp>
      <p:sp>
        <p:nvSpPr>
          <p:cNvPr id="143362" name="Rectangle 2">
            <a:extLst>
              <a:ext uri="{FF2B5EF4-FFF2-40B4-BE49-F238E27FC236}">
                <a16:creationId xmlns:a16="http://schemas.microsoft.com/office/drawing/2014/main" id="{B0E1C13D-3111-A74B-8A42-C4DC1457F88E}"/>
              </a:ext>
            </a:extLst>
          </p:cNvPr>
          <p:cNvSpPr>
            <a:spLocks noChangeArrowheads="1" noTextEdit="1"/>
          </p:cNvSpPr>
          <p:nvPr>
            <p:ph type="sldImg"/>
          </p:nvPr>
        </p:nvSpPr>
        <p:spPr>
          <a:ln/>
        </p:spPr>
      </p:sp>
      <p:sp>
        <p:nvSpPr>
          <p:cNvPr id="143363" name="Rectangle 3">
            <a:extLst>
              <a:ext uri="{FF2B5EF4-FFF2-40B4-BE49-F238E27FC236}">
                <a16:creationId xmlns:a16="http://schemas.microsoft.com/office/drawing/2014/main" id="{B9EF91E9-0EE6-9B4A-BA2B-0315029C78A7}"/>
              </a:ext>
            </a:extLst>
          </p:cNvPr>
          <p:cNvSpPr>
            <a:spLocks noGrp="1" noChangeArrowheads="1"/>
          </p:cNvSpPr>
          <p:nvPr>
            <p:ph type="body" idx="1"/>
          </p:nvPr>
        </p:nvSpPr>
        <p:spPr/>
        <p:txBody>
          <a:bodyPr/>
          <a:lstStyle/>
          <a:p>
            <a:r>
              <a:rPr lang="en-US" altLang="en-US"/>
              <a:t>2) A second line of evidence for endothermic dinosaurs comes from inferred behaviour and community structure.</a:t>
            </a:r>
          </a:p>
          <a:p>
            <a:pPr>
              <a:buFontTx/>
              <a:buChar char="•"/>
            </a:pPr>
            <a:r>
              <a:rPr lang="en-US" altLang="en-US"/>
              <a:t>For example, there is a theory that dinosaurs were highly active animals, similar to modern mammals. This is suggested by the structure of many dinosaurs, e.g. the long, ostrich-like legs of ornithomimids (see figure on right), suggest active behaviours like running. This behaviour would require a high metabolic rate, such as found in endotherms.</a:t>
            </a:r>
          </a:p>
          <a:p>
            <a:pPr>
              <a:buFontTx/>
              <a:buChar char="•"/>
            </a:pPr>
            <a:endParaRPr lang="en-US" altLang="en-US"/>
          </a:p>
          <a:p>
            <a:pPr>
              <a:buFontTx/>
              <a:buChar char="•"/>
            </a:pPr>
            <a:r>
              <a:rPr lang="en-US" altLang="en-US"/>
              <a:t>This is however, perhaps over-interpretation of the available data. Can we ever know for sure how dinosaurs actually behaved using fossilised remains and traces?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6C6FF73-6B6B-634D-BF70-C6BC5BA3E886}"/>
              </a:ext>
            </a:extLst>
          </p:cNvPr>
          <p:cNvSpPr>
            <a:spLocks noGrp="1" noChangeArrowheads="1"/>
          </p:cNvSpPr>
          <p:nvPr>
            <p:ph type="sldNum" sz="quarter" idx="5"/>
          </p:nvPr>
        </p:nvSpPr>
        <p:spPr>
          <a:ln/>
        </p:spPr>
        <p:txBody>
          <a:bodyPr/>
          <a:lstStyle/>
          <a:p>
            <a:fld id="{9CFF67E3-C184-C249-9673-2D85464AB6C9}" type="slidenum">
              <a:rPr lang="en-US" altLang="en-US"/>
              <a:pPr/>
              <a:t>22</a:t>
            </a:fld>
            <a:endParaRPr lang="en-US" altLang="en-US"/>
          </a:p>
        </p:txBody>
      </p:sp>
      <p:sp>
        <p:nvSpPr>
          <p:cNvPr id="145410" name="Rectangle 2">
            <a:extLst>
              <a:ext uri="{FF2B5EF4-FFF2-40B4-BE49-F238E27FC236}">
                <a16:creationId xmlns:a16="http://schemas.microsoft.com/office/drawing/2014/main" id="{A87CDCA0-DD7C-DA44-945C-CBBA13EE141E}"/>
              </a:ext>
            </a:extLst>
          </p:cNvPr>
          <p:cNvSpPr>
            <a:spLocks noChangeArrowheads="1" noTextEdit="1"/>
          </p:cNvSpPr>
          <p:nvPr>
            <p:ph type="sldImg"/>
          </p:nvPr>
        </p:nvSpPr>
        <p:spPr>
          <a:ln/>
        </p:spPr>
      </p:sp>
      <p:sp>
        <p:nvSpPr>
          <p:cNvPr id="145411" name="Rectangle 3">
            <a:extLst>
              <a:ext uri="{FF2B5EF4-FFF2-40B4-BE49-F238E27FC236}">
                <a16:creationId xmlns:a16="http://schemas.microsoft.com/office/drawing/2014/main" id="{C852A6E4-F16D-C146-87A8-D872A1E6623D}"/>
              </a:ext>
            </a:extLst>
          </p:cNvPr>
          <p:cNvSpPr>
            <a:spLocks noGrp="1" noChangeArrowheads="1"/>
          </p:cNvSpPr>
          <p:nvPr>
            <p:ph type="body" idx="1"/>
          </p:nvPr>
        </p:nvSpPr>
        <p:spPr/>
        <p:txBody>
          <a:bodyPr/>
          <a:lstStyle/>
          <a:p>
            <a:r>
              <a:rPr lang="en-US" altLang="en-US"/>
              <a:t>3) The relative number of predators to prey in an ecological community may provide insight into an animal’s metabolism.</a:t>
            </a:r>
          </a:p>
          <a:p>
            <a:pPr>
              <a:buFontTx/>
              <a:buChar char="•"/>
            </a:pPr>
            <a:r>
              <a:rPr lang="en-US" altLang="en-US"/>
              <a:t>In modern ecosystems predators with a constantly high metabolism (endotherms such as lions) need to eat a lot more than predators with a lower metabolic rate (ectotherms such as komodo dragons). Therefore, proportionally there are more prey species in communities dominated by endothermic predators. Think about how many zebras, antelope, wildebeest (heribovores = plant eaters). there are on the African plains compared to lions, cheetahs, leopards (carnivores = meat eaters).</a:t>
            </a:r>
          </a:p>
          <a:p>
            <a:pPr>
              <a:buFontTx/>
              <a:buChar char="•"/>
            </a:pPr>
            <a:r>
              <a:rPr lang="en-US" altLang="en-US"/>
              <a:t>Some palaeontologists have tried to apply this theory to dinosaur communities found at particular locations. They have discovered that in some (but not all) fossil locations show a fewer amount of carnivorous (predatory) dinosaurs than herbivorous (prey) dinosaurs. This suggests that at least the predatory dinosaurs were endothermic.</a:t>
            </a:r>
          </a:p>
          <a:p>
            <a:pPr>
              <a:buFontTx/>
              <a:buChar char="•"/>
            </a:pPr>
            <a:endParaRPr lang="en-US" altLang="en-US"/>
          </a:p>
          <a:p>
            <a:pPr>
              <a:buFontTx/>
              <a:buChar char="•"/>
            </a:pPr>
            <a:r>
              <a:rPr lang="en-US" altLang="en-US"/>
              <a:t>There is a problem with this interpretation however,as we cannot be certain that the fossil record accurately preserves relative proportions of species. Do the ratios of different types of fossils have more to do with variations in preservation rather than original numbers of dinosaurs?</a:t>
            </a:r>
          </a:p>
          <a:p>
            <a:pPr>
              <a:buFontTx/>
              <a:buChar char="•"/>
            </a:pPr>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D63565E-454F-0A49-958E-CE20B556CC35}"/>
              </a:ext>
            </a:extLst>
          </p:cNvPr>
          <p:cNvSpPr>
            <a:spLocks noGrp="1" noChangeArrowheads="1"/>
          </p:cNvSpPr>
          <p:nvPr>
            <p:ph type="sldNum" sz="quarter" idx="5"/>
          </p:nvPr>
        </p:nvSpPr>
        <p:spPr>
          <a:ln/>
        </p:spPr>
        <p:txBody>
          <a:bodyPr/>
          <a:lstStyle/>
          <a:p>
            <a:fld id="{E8CD64BE-C47C-F940-9A82-C9F041E158E2}" type="slidenum">
              <a:rPr lang="en-US" altLang="en-US"/>
              <a:pPr/>
              <a:t>23</a:t>
            </a:fld>
            <a:endParaRPr lang="en-US" altLang="en-US"/>
          </a:p>
        </p:txBody>
      </p:sp>
      <p:sp>
        <p:nvSpPr>
          <p:cNvPr id="148482" name="Rectangle 2">
            <a:extLst>
              <a:ext uri="{FF2B5EF4-FFF2-40B4-BE49-F238E27FC236}">
                <a16:creationId xmlns:a16="http://schemas.microsoft.com/office/drawing/2014/main" id="{9AF6B04E-F0A3-EF4F-A270-A5B38F208AC3}"/>
              </a:ext>
            </a:extLst>
          </p:cNvPr>
          <p:cNvSpPr>
            <a:spLocks noChangeArrowheads="1" noTextEdit="1"/>
          </p:cNvSpPr>
          <p:nvPr>
            <p:ph type="sldImg"/>
          </p:nvPr>
        </p:nvSpPr>
        <p:spPr>
          <a:ln/>
        </p:spPr>
      </p:sp>
      <p:sp>
        <p:nvSpPr>
          <p:cNvPr id="148483" name="Rectangle 3">
            <a:extLst>
              <a:ext uri="{FF2B5EF4-FFF2-40B4-BE49-F238E27FC236}">
                <a16:creationId xmlns:a16="http://schemas.microsoft.com/office/drawing/2014/main" id="{C648EA59-0AFE-6A48-B5AA-2CBC19E28B37}"/>
              </a:ext>
            </a:extLst>
          </p:cNvPr>
          <p:cNvSpPr>
            <a:spLocks noGrp="1" noChangeArrowheads="1"/>
          </p:cNvSpPr>
          <p:nvPr>
            <p:ph type="body" idx="1"/>
          </p:nvPr>
        </p:nvSpPr>
        <p:spPr/>
        <p:txBody>
          <a:bodyPr/>
          <a:lstStyle/>
          <a:p>
            <a:r>
              <a:rPr lang="en-US" altLang="en-US">
                <a:solidFill>
                  <a:srgbClr val="0000EE"/>
                </a:solidFill>
              </a:rPr>
              <a:t>4) “Cold-blooded” ectotherms, by prediction and by observation of modern examples, do not do well in extreme cold. </a:t>
            </a:r>
          </a:p>
          <a:p>
            <a:pPr>
              <a:buFontTx/>
              <a:buChar char="•"/>
            </a:pPr>
            <a:r>
              <a:rPr lang="en-US" altLang="en-US">
                <a:solidFill>
                  <a:srgbClr val="0000EE"/>
                </a:solidFill>
              </a:rPr>
              <a:t>Late  Cretaceous faunas have been discovered from a number of locations in Alaska and other Arctic areas that were ldepositeddown when average annual temperatures ranged between 2 and 8 degrees C. These deposits are notable for the almost complete absence of  known ectotherm species such as crocodiles that are normally abundant in comparable North American ecosystems from warmer climates. </a:t>
            </a:r>
          </a:p>
          <a:p>
            <a:pPr>
              <a:buFontTx/>
              <a:buChar char="•"/>
            </a:pPr>
            <a:r>
              <a:rPr lang="en-US" altLang="en-US">
                <a:solidFill>
                  <a:srgbClr val="0000EE"/>
                </a:solidFill>
              </a:rPr>
              <a:t>However, these deposits contain large numbers of dinosaurs. </a:t>
            </a:r>
          </a:p>
          <a:p>
            <a:pPr>
              <a:buFontTx/>
              <a:buChar char="•"/>
            </a:pPr>
            <a:r>
              <a:rPr lang="en-US" altLang="en-US">
                <a:solidFill>
                  <a:srgbClr val="0000EE"/>
                </a:solidFill>
              </a:rPr>
              <a:t>If the dinosaurs were also ectotherms, why did they thrive whilst other forms of ectotherms could not survive?</a:t>
            </a:r>
          </a:p>
          <a:p>
            <a:pPr>
              <a:buFontTx/>
              <a:buChar char="•"/>
            </a:pPr>
            <a:endParaRPr lang="en-US" altLang="en-US">
              <a:solidFill>
                <a:srgbClr val="0000EE"/>
              </a:solidFill>
            </a:endParaRPr>
          </a:p>
          <a:p>
            <a:pPr>
              <a:buFontTx/>
              <a:buChar char="•"/>
            </a:pPr>
            <a:r>
              <a:rPr lang="en-US" altLang="en-US">
                <a:solidFill>
                  <a:srgbClr val="0000EE"/>
                </a:solidFill>
              </a:rPr>
              <a:t>In Arctic and Antarctic conditions there would be long periods of little to no sunlight and low temperatures. How did the dinosaurs cope with these conditions? Some scientists believe it was because they were warm-blooded and able to remain active during the Winter months.</a:t>
            </a:r>
          </a:p>
          <a:p>
            <a:pPr>
              <a:buFontTx/>
              <a:buChar char="•"/>
            </a:pPr>
            <a:r>
              <a:rPr lang="en-US" altLang="en-US">
                <a:solidFill>
                  <a:srgbClr val="0000EE"/>
                </a:solidFill>
              </a:rPr>
              <a:t>Others remind us that there were no ice caps at the poles in the Mesozoic, and that the dinosaurs might have been ectothermic and micgrated long distances to feed near the poles in summer, and in warmer climes in winter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98A523E-AE7A-9F44-A076-C98ADC2342A6}"/>
              </a:ext>
            </a:extLst>
          </p:cNvPr>
          <p:cNvSpPr>
            <a:spLocks noGrp="1" noChangeArrowheads="1"/>
          </p:cNvSpPr>
          <p:nvPr>
            <p:ph type="sldNum" sz="quarter" idx="5"/>
          </p:nvPr>
        </p:nvSpPr>
        <p:spPr>
          <a:ln/>
        </p:spPr>
        <p:txBody>
          <a:bodyPr/>
          <a:lstStyle/>
          <a:p>
            <a:fld id="{59BA1039-CAFF-3E42-831D-5A019097E844}" type="slidenum">
              <a:rPr lang="en-US" altLang="en-US"/>
              <a:pPr/>
              <a:t>24</a:t>
            </a:fld>
            <a:endParaRPr lang="en-US" altLang="en-US"/>
          </a:p>
        </p:txBody>
      </p:sp>
      <p:sp>
        <p:nvSpPr>
          <p:cNvPr id="141314" name="Rectangle 2">
            <a:extLst>
              <a:ext uri="{FF2B5EF4-FFF2-40B4-BE49-F238E27FC236}">
                <a16:creationId xmlns:a16="http://schemas.microsoft.com/office/drawing/2014/main" id="{324C2119-A32B-4945-B66D-468145203DBD}"/>
              </a:ext>
            </a:extLst>
          </p:cNvPr>
          <p:cNvSpPr>
            <a:spLocks noChangeArrowheads="1" noTextEdit="1"/>
          </p:cNvSpPr>
          <p:nvPr>
            <p:ph type="sldImg"/>
          </p:nvPr>
        </p:nvSpPr>
        <p:spPr>
          <a:ln/>
        </p:spPr>
      </p:sp>
      <p:sp>
        <p:nvSpPr>
          <p:cNvPr id="141315" name="Rectangle 3">
            <a:extLst>
              <a:ext uri="{FF2B5EF4-FFF2-40B4-BE49-F238E27FC236}">
                <a16:creationId xmlns:a16="http://schemas.microsoft.com/office/drawing/2014/main" id="{A9A6635F-8A91-C949-836A-98C42808D917}"/>
              </a:ext>
            </a:extLst>
          </p:cNvPr>
          <p:cNvSpPr>
            <a:spLocks noGrp="1" noChangeArrowheads="1"/>
          </p:cNvSpPr>
          <p:nvPr>
            <p:ph type="body" idx="1"/>
          </p:nvPr>
        </p:nvSpPr>
        <p:spPr/>
        <p:txBody>
          <a:bodyPr/>
          <a:lstStyle/>
          <a:p>
            <a:pPr marL="228600" indent="-228600"/>
            <a:r>
              <a:rPr lang="en-US" altLang="en-US"/>
              <a:t>Some scientists believe that dinosaurs did not need to be warm-blooded (endothermic) to develop into all the different sizes and shapes we have discovered and live in a variety of environments. The main lines of evidence and the problems encountered are as summarised:</a:t>
            </a:r>
          </a:p>
          <a:p>
            <a:pPr marL="228600" indent="-228600">
              <a:buFontTx/>
              <a:buAutoNum type="arabicParenR"/>
            </a:pPr>
            <a:r>
              <a:rPr lang="en-US" altLang="en-US"/>
              <a:t>Dinosaur size.</a:t>
            </a:r>
          </a:p>
          <a:p>
            <a:pPr marL="1143000" lvl="2" indent="-228600">
              <a:buFontTx/>
              <a:buChar char="•"/>
            </a:pPr>
            <a:r>
              <a:rPr lang="en-US" altLang="en-US"/>
              <a:t>Dinosaurs were quite large. </a:t>
            </a:r>
            <a:r>
              <a:rPr lang="en-US" altLang="en-US" b="1"/>
              <a:t>So the hypothesis is that they</a:t>
            </a:r>
            <a:r>
              <a:rPr lang="en-US" altLang="en-US"/>
              <a:t> did not need to be endotherms; they could be “</a:t>
            </a:r>
            <a:r>
              <a:rPr lang="en-US" altLang="en-US" i="1"/>
              <a:t>inertial homeotherms”</a:t>
            </a:r>
            <a:r>
              <a:rPr lang="en-US" altLang="en-US"/>
              <a:t> meaning they would warm up slowly and cool very slowly, so they could maintain a near-constant body temperature. </a:t>
            </a:r>
          </a:p>
          <a:p>
            <a:pPr marL="1143000" lvl="2" indent="-228600">
              <a:buFontTx/>
              <a:buChar char="•"/>
            </a:pPr>
            <a:r>
              <a:rPr lang="en-US" altLang="en-US"/>
              <a:t>The problem with this argument is </a:t>
            </a:r>
            <a:r>
              <a:rPr lang="en-US" altLang="en-US" b="1"/>
              <a:t>that n</a:t>
            </a:r>
            <a:r>
              <a:rPr lang="en-US" altLang="en-US"/>
              <a:t>ot all adult dinosaurs were large! Their weight range was from about 10 pounds (5 kg) to 80 or so tons. Even the largest dinosaurs would have had small babies. Also, there are large mammals (e.g., whales and elephants) which are endotherms, not inertial homeotherms.</a:t>
            </a:r>
          </a:p>
          <a:p>
            <a:pPr marL="228600" indent="-228600">
              <a:buFontTx/>
              <a:buAutoNum type="arabicParenR"/>
            </a:pPr>
            <a:r>
              <a:rPr lang="en-US" altLang="en-US"/>
              <a:t> Mesozoic climate</a:t>
            </a:r>
          </a:p>
          <a:p>
            <a:pPr marL="1143000" lvl="2" indent="-228600">
              <a:buFontTx/>
              <a:buChar char="•"/>
            </a:pPr>
            <a:r>
              <a:rPr lang="en-US" altLang="en-US"/>
              <a:t>The climate of the </a:t>
            </a:r>
            <a:r>
              <a:rPr lang="en-US" altLang="en-US">
                <a:solidFill>
                  <a:srgbClr val="006633"/>
                </a:solidFill>
              </a:rPr>
              <a:t>Mesozoic era</a:t>
            </a:r>
            <a:r>
              <a:rPr lang="en-US" altLang="en-US"/>
              <a:t> was mild and warmer than today. </a:t>
            </a:r>
            <a:r>
              <a:rPr lang="en-US" altLang="en-US" b="1"/>
              <a:t>Therefore the theory is that d</a:t>
            </a:r>
            <a:r>
              <a:rPr lang="en-US" altLang="en-US"/>
              <a:t>inosaurs did not need to be endothermic; it was always warm enough to keep them warm and active.  </a:t>
            </a:r>
          </a:p>
          <a:p>
            <a:pPr marL="1143000" lvl="2" indent="-228600">
              <a:buFontTx/>
              <a:buChar char="•"/>
            </a:pPr>
            <a:r>
              <a:rPr lang="en-US" altLang="en-US"/>
              <a:t>The argument against this is that</a:t>
            </a:r>
            <a:r>
              <a:rPr lang="en-US" altLang="en-US" b="1"/>
              <a:t> t</a:t>
            </a:r>
            <a:r>
              <a:rPr lang="en-US" altLang="en-US"/>
              <a:t>he climate in the Mesozoic era was varied, and dinosaur fossils are found in some areas that were cooler and less mild then, including polar regions (as was shown as evidence for endothermic dinosaurs).</a:t>
            </a:r>
          </a:p>
          <a:p>
            <a:pPr marL="228600" indent="-228600">
              <a:buFontTx/>
              <a:buAutoNum type="arabicParenR"/>
            </a:pPr>
            <a:r>
              <a:rPr lang="en-US" altLang="en-US"/>
              <a:t> Scales</a:t>
            </a:r>
          </a:p>
          <a:p>
            <a:pPr marL="1143000" lvl="2" indent="-228600">
              <a:buFontTx/>
              <a:buChar char="•"/>
            </a:pPr>
            <a:r>
              <a:rPr lang="en-US" altLang="en-US"/>
              <a:t>Modern ectotherms are generally scaly (e.g. snakes, crocodiles). As dinosaur fossilized skin impressions show somewhat scaly hides, some scientists believe that this means they were ectotherms. </a:t>
            </a:r>
          </a:p>
          <a:p>
            <a:pPr marL="1143000" lvl="2" indent="-228600">
              <a:buFontTx/>
              <a:buChar char="•"/>
            </a:pPr>
            <a:r>
              <a:rPr lang="en-US" altLang="en-US"/>
              <a:t>The </a:t>
            </a:r>
            <a:r>
              <a:rPr lang="en-US" altLang="en-US" b="1"/>
              <a:t>problem with this is that birds</a:t>
            </a:r>
            <a:r>
              <a:rPr lang="en-US" altLang="en-US"/>
              <a:t> (which are endotherms) are scaly too! Look at their legs; these scales are indicative of their archosaurian ancestry. Bird feathers are modified scales. </a:t>
            </a:r>
          </a:p>
          <a:p>
            <a:pPr marL="1143000" lvl="2" indent="-228600">
              <a:buFontTx/>
              <a:buChar char="•"/>
            </a:pPr>
            <a:r>
              <a:rPr lang="en-US" altLang="en-US"/>
              <a:t>Also, there are few known dinosaur skin impressions, so we don't know what the skin of most dinosaurs was like. Most endotherms do have fur or feathers for insulation, though.</a:t>
            </a:r>
          </a:p>
          <a:p>
            <a:pPr marL="228600" indent="-228600">
              <a:buFontTx/>
              <a:buAutoNum type="arabicParenR"/>
            </a:pPr>
            <a:r>
              <a:rPr lang="en-US" altLang="en-US"/>
              <a:t> An absence of Respiratory Turbinates</a:t>
            </a:r>
          </a:p>
          <a:p>
            <a:pPr marL="1600200" lvl="3" indent="-228600">
              <a:buFontTx/>
              <a:buChar char="•"/>
            </a:pPr>
            <a:r>
              <a:rPr lang="en-US" altLang="en-US"/>
              <a:t>We know that all modern terrestrial endotherms have </a:t>
            </a:r>
            <a:r>
              <a:rPr lang="en-US" altLang="en-US" i="1"/>
              <a:t>Respiratory Turbinates</a:t>
            </a:r>
            <a:r>
              <a:rPr lang="en-US" altLang="en-US"/>
              <a:t>. These are folded bones in the sinuses which are important in conserving water loss in endothermic animals. </a:t>
            </a:r>
            <a:r>
              <a:rPr lang="en-US" altLang="en-US" b="1"/>
              <a:t>Some palaeontologists believe that </a:t>
            </a:r>
            <a:r>
              <a:rPr lang="en-US" altLang="en-US"/>
              <a:t>dinosaurs did not have respiratory turbinates, so they could not have functioned as endotherms.</a:t>
            </a:r>
          </a:p>
          <a:p>
            <a:pPr marL="1600200" lvl="3" indent="-228600">
              <a:buFontTx/>
              <a:buChar char="•"/>
            </a:pPr>
            <a:r>
              <a:rPr lang="en-US" altLang="en-US"/>
              <a:t>However, it has not yet been conclusively shown that no dinosaurs at all had turbinates. So far there has only been a few studies looking for these structures in dinosaurs.</a:t>
            </a:r>
          </a:p>
          <a:p>
            <a:pPr marL="1600200" lvl="3" indent="-228600">
              <a:buFontTx/>
              <a:buChar char="•"/>
            </a:pPr>
            <a:r>
              <a:rPr lang="en-US" altLang="en-US"/>
              <a:t>We know that many birds have Respiratory Turbinates, so they must have evolved in birds sometime (perhaps in the Mesozoic?).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A16BC41-BEA4-0442-A7EA-0372F0108A4B}"/>
              </a:ext>
            </a:extLst>
          </p:cNvPr>
          <p:cNvSpPr>
            <a:spLocks noGrp="1" noChangeArrowheads="1"/>
          </p:cNvSpPr>
          <p:nvPr>
            <p:ph type="sldNum" sz="quarter" idx="5"/>
          </p:nvPr>
        </p:nvSpPr>
        <p:spPr>
          <a:ln/>
        </p:spPr>
        <p:txBody>
          <a:bodyPr/>
          <a:lstStyle/>
          <a:p>
            <a:fld id="{EE9321C7-ECBE-5141-BAA7-2CD521069F0F}" type="slidenum">
              <a:rPr lang="en-US" altLang="en-US"/>
              <a:pPr/>
              <a:t>25</a:t>
            </a:fld>
            <a:endParaRPr lang="en-US" altLang="en-US"/>
          </a:p>
        </p:txBody>
      </p:sp>
      <p:sp>
        <p:nvSpPr>
          <p:cNvPr id="146434" name="Rectangle 2">
            <a:extLst>
              <a:ext uri="{FF2B5EF4-FFF2-40B4-BE49-F238E27FC236}">
                <a16:creationId xmlns:a16="http://schemas.microsoft.com/office/drawing/2014/main" id="{D90B74F5-DE68-5649-9CD9-FF39256C0E49}"/>
              </a:ext>
            </a:extLst>
          </p:cNvPr>
          <p:cNvSpPr>
            <a:spLocks noChangeArrowheads="1" noTextEdit="1"/>
          </p:cNvSpPr>
          <p:nvPr>
            <p:ph type="sldImg"/>
          </p:nvPr>
        </p:nvSpPr>
        <p:spPr>
          <a:ln/>
        </p:spPr>
      </p:sp>
      <p:sp>
        <p:nvSpPr>
          <p:cNvPr id="146435" name="Rectangle 3">
            <a:extLst>
              <a:ext uri="{FF2B5EF4-FFF2-40B4-BE49-F238E27FC236}">
                <a16:creationId xmlns:a16="http://schemas.microsoft.com/office/drawing/2014/main" id="{DD53C908-8E29-CF44-BCA6-ECD343D197ED}"/>
              </a:ext>
            </a:extLst>
          </p:cNvPr>
          <p:cNvSpPr>
            <a:spLocks noGrp="1" noChangeArrowheads="1"/>
          </p:cNvSpPr>
          <p:nvPr>
            <p:ph type="body" idx="1"/>
          </p:nvPr>
        </p:nvSpPr>
        <p:spPr/>
        <p:txBody>
          <a:bodyPr/>
          <a:lstStyle/>
          <a:p>
            <a:r>
              <a:rPr lang="en-US" altLang="en-US"/>
              <a:t>Presenter: Ask the students if they prefer one side of the argument to the other before clicking to get the summary.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CC76898-2BB0-B046-A9FB-F98B8A805703}"/>
              </a:ext>
            </a:extLst>
          </p:cNvPr>
          <p:cNvSpPr>
            <a:spLocks noGrp="1" noChangeArrowheads="1"/>
          </p:cNvSpPr>
          <p:nvPr>
            <p:ph type="sldNum" sz="quarter" idx="5"/>
          </p:nvPr>
        </p:nvSpPr>
        <p:spPr>
          <a:ln/>
        </p:spPr>
        <p:txBody>
          <a:bodyPr/>
          <a:lstStyle/>
          <a:p>
            <a:fld id="{A3D5B714-AB6A-CE45-A863-7FC1D9B5E0DB}" type="slidenum">
              <a:rPr lang="en-US" altLang="en-US"/>
              <a:pPr/>
              <a:t>26</a:t>
            </a:fld>
            <a:endParaRPr lang="en-US" altLang="en-US"/>
          </a:p>
        </p:txBody>
      </p:sp>
      <p:sp>
        <p:nvSpPr>
          <p:cNvPr id="150530" name="Rectangle 2">
            <a:extLst>
              <a:ext uri="{FF2B5EF4-FFF2-40B4-BE49-F238E27FC236}">
                <a16:creationId xmlns:a16="http://schemas.microsoft.com/office/drawing/2014/main" id="{E8343A12-C00C-FF42-88B8-EE7100B3B886}"/>
              </a:ext>
            </a:extLst>
          </p:cNvPr>
          <p:cNvSpPr>
            <a:spLocks noChangeArrowheads="1" noTextEdit="1"/>
          </p:cNvSpPr>
          <p:nvPr>
            <p:ph type="sldImg"/>
          </p:nvPr>
        </p:nvSpPr>
        <p:spPr>
          <a:ln/>
        </p:spPr>
      </p:sp>
      <p:sp>
        <p:nvSpPr>
          <p:cNvPr id="150531" name="Rectangle 3">
            <a:extLst>
              <a:ext uri="{FF2B5EF4-FFF2-40B4-BE49-F238E27FC236}">
                <a16:creationId xmlns:a16="http://schemas.microsoft.com/office/drawing/2014/main" id="{A3FC01D8-02D4-D04F-88DF-FDF9FB68E21F}"/>
              </a:ext>
            </a:extLst>
          </p:cNvPr>
          <p:cNvSpPr>
            <a:spLocks noGrp="1" noChangeArrowheads="1"/>
          </p:cNvSpPr>
          <p:nvPr>
            <p:ph type="body" idx="1"/>
          </p:nvPr>
        </p:nvSpPr>
        <p:spPr/>
        <p:txBody>
          <a:bodyPr/>
          <a:lstStyle/>
          <a:p>
            <a:r>
              <a:rPr lang="en-US" altLang="en-US"/>
              <a:t>How on Earth could we ever find out how fast an extinct animal could run?</a:t>
            </a:r>
          </a:p>
          <a:p>
            <a:endParaRPr lang="en-US" altLang="en-US"/>
          </a:p>
          <a:p>
            <a:r>
              <a:rPr lang="en-US" altLang="en-US"/>
              <a:t>We’ll never be able to time one of them as it hurtles by - what if they all moved very slowly, as in old Hollywood movies?</a:t>
            </a:r>
          </a:p>
          <a:p>
            <a:endParaRPr lang="en-US" altLang="en-US"/>
          </a:p>
          <a:p>
            <a:r>
              <a:rPr lang="en-US" altLang="en-US"/>
              <a:t>Think about fossil trackways…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9F87889-265E-8641-9DD2-AA9DAB34B468}"/>
              </a:ext>
            </a:extLst>
          </p:cNvPr>
          <p:cNvSpPr>
            <a:spLocks noGrp="1" noChangeArrowheads="1"/>
          </p:cNvSpPr>
          <p:nvPr>
            <p:ph type="sldNum" sz="quarter" idx="5"/>
          </p:nvPr>
        </p:nvSpPr>
        <p:spPr>
          <a:ln/>
        </p:spPr>
        <p:txBody>
          <a:bodyPr/>
          <a:lstStyle/>
          <a:p>
            <a:fld id="{3506991E-EBFE-6948-B37D-B7902F1F404E}" type="slidenum">
              <a:rPr lang="en-US" altLang="en-US"/>
              <a:pPr/>
              <a:t>27</a:t>
            </a:fld>
            <a:endParaRPr lang="en-US" altLang="en-US"/>
          </a:p>
        </p:txBody>
      </p:sp>
      <p:sp>
        <p:nvSpPr>
          <p:cNvPr id="157698" name="Rectangle 2">
            <a:extLst>
              <a:ext uri="{FF2B5EF4-FFF2-40B4-BE49-F238E27FC236}">
                <a16:creationId xmlns:a16="http://schemas.microsoft.com/office/drawing/2014/main" id="{7AC5AB34-5CAD-3348-A2EF-3024BD98BDE9}"/>
              </a:ext>
            </a:extLst>
          </p:cNvPr>
          <p:cNvSpPr>
            <a:spLocks noChangeArrowheads="1" noTextEdit="1"/>
          </p:cNvSpPr>
          <p:nvPr>
            <p:ph type="sldImg"/>
          </p:nvPr>
        </p:nvSpPr>
        <p:spPr>
          <a:ln/>
        </p:spPr>
      </p:sp>
      <p:sp>
        <p:nvSpPr>
          <p:cNvPr id="157699" name="Rectangle 3">
            <a:extLst>
              <a:ext uri="{FF2B5EF4-FFF2-40B4-BE49-F238E27FC236}">
                <a16:creationId xmlns:a16="http://schemas.microsoft.com/office/drawing/2014/main" id="{C9E65697-30DF-AC4D-B9A4-8813A9A962D6}"/>
              </a:ext>
            </a:extLst>
          </p:cNvPr>
          <p:cNvSpPr>
            <a:spLocks noGrp="1" noChangeArrowheads="1"/>
          </p:cNvSpPr>
          <p:nvPr>
            <p:ph type="body" idx="1"/>
          </p:nvPr>
        </p:nvSpPr>
        <p:spPr/>
        <p:txBody>
          <a:bodyPr/>
          <a:lstStyle/>
          <a:p>
            <a:pPr>
              <a:buFontTx/>
              <a:buChar char="•"/>
            </a:pPr>
            <a:r>
              <a:rPr lang="en-US" altLang="en-US">
                <a:solidFill>
                  <a:srgbClr val="00BBFF"/>
                </a:solidFill>
              </a:rPr>
              <a:t>There have been many mass extinctions throughout the history of the Earth. </a:t>
            </a:r>
          </a:p>
          <a:p>
            <a:pPr>
              <a:buFontTx/>
              <a:buChar char="•"/>
            </a:pPr>
            <a:r>
              <a:rPr lang="en-US" altLang="en-US">
                <a:solidFill>
                  <a:srgbClr val="00BBFF"/>
                </a:solidFill>
              </a:rPr>
              <a:t>Probably the most famous one though, is the extinction that saw the end of the dinosaurs reign on the Earth, 65 million years ago (The Cretaceous-Tertiary Extinction Event)…..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56781A-8D24-DA45-92AF-8B6D528BC6FF}"/>
              </a:ext>
            </a:extLst>
          </p:cNvPr>
          <p:cNvSpPr>
            <a:spLocks noGrp="1" noChangeArrowheads="1"/>
          </p:cNvSpPr>
          <p:nvPr>
            <p:ph type="sldNum" sz="quarter" idx="5"/>
          </p:nvPr>
        </p:nvSpPr>
        <p:spPr>
          <a:ln/>
        </p:spPr>
        <p:txBody>
          <a:bodyPr/>
          <a:lstStyle/>
          <a:p>
            <a:fld id="{B7132FBB-C2CE-F342-B73B-79FCCCC82A7B}" type="slidenum">
              <a:rPr lang="en-US" altLang="en-US"/>
              <a:pPr/>
              <a:t>28</a:t>
            </a:fld>
            <a:endParaRPr lang="en-US" altLang="en-US"/>
          </a:p>
        </p:txBody>
      </p:sp>
      <p:sp>
        <p:nvSpPr>
          <p:cNvPr id="158722" name="Rectangle 2">
            <a:extLst>
              <a:ext uri="{FF2B5EF4-FFF2-40B4-BE49-F238E27FC236}">
                <a16:creationId xmlns:a16="http://schemas.microsoft.com/office/drawing/2014/main" id="{BAB35DF7-8F6F-F148-8BBA-7E255C422442}"/>
              </a:ext>
            </a:extLst>
          </p:cNvPr>
          <p:cNvSpPr>
            <a:spLocks noChangeArrowheads="1" noTextEdit="1"/>
          </p:cNvSpPr>
          <p:nvPr>
            <p:ph type="sldImg"/>
          </p:nvPr>
        </p:nvSpPr>
        <p:spPr>
          <a:ln/>
        </p:spPr>
      </p:sp>
      <p:sp>
        <p:nvSpPr>
          <p:cNvPr id="158723" name="Rectangle 3">
            <a:extLst>
              <a:ext uri="{FF2B5EF4-FFF2-40B4-BE49-F238E27FC236}">
                <a16:creationId xmlns:a16="http://schemas.microsoft.com/office/drawing/2014/main" id="{67736F72-7FA2-D242-86DF-F71C3B97AE43}"/>
              </a:ext>
            </a:extLst>
          </p:cNvPr>
          <p:cNvSpPr>
            <a:spLocks noGrp="1" noChangeArrowheads="1"/>
          </p:cNvSpPr>
          <p:nvPr>
            <p:ph type="body" idx="1"/>
          </p:nvPr>
        </p:nvSpPr>
        <p:spPr/>
        <p:txBody>
          <a:bodyPr/>
          <a:lstStyle/>
          <a:p>
            <a:pPr>
              <a:buFontTx/>
              <a:buChar char="•"/>
            </a:pPr>
            <a:r>
              <a:rPr lang="en-US" altLang="en-US">
                <a:latin typeface="Helvetica" pitchFamily="2" charset="0"/>
              </a:rPr>
              <a:t>The </a:t>
            </a:r>
            <a:r>
              <a:rPr lang="en-US" altLang="en-US" b="1"/>
              <a:t>Cretaceous-Tertiary extinction event</a:t>
            </a:r>
            <a:r>
              <a:rPr lang="en-US" altLang="en-US">
                <a:latin typeface="Helvetica" pitchFamily="2" charset="0"/>
              </a:rPr>
              <a:t> was the large-scale </a:t>
            </a:r>
            <a:r>
              <a:rPr lang="en-US" altLang="en-US">
                <a:solidFill>
                  <a:srgbClr val="002BB8"/>
                </a:solidFill>
                <a:latin typeface="Helvetica" pitchFamily="2" charset="0"/>
              </a:rPr>
              <a:t>mass extinction</a:t>
            </a:r>
            <a:r>
              <a:rPr lang="en-US" altLang="en-US">
                <a:latin typeface="Helvetica" pitchFamily="2" charset="0"/>
              </a:rPr>
              <a:t> of animal and plant species in a geologically short period of time, approximately </a:t>
            </a:r>
            <a:r>
              <a:rPr lang="en-US" altLang="en-US">
                <a:solidFill>
                  <a:srgbClr val="002BB8"/>
                </a:solidFill>
                <a:latin typeface="Helvetica" pitchFamily="2" charset="0"/>
              </a:rPr>
              <a:t>65 </a:t>
            </a:r>
            <a:r>
              <a:rPr lang="en-US" altLang="en-US">
                <a:latin typeface="Helvetica" pitchFamily="2" charset="0"/>
              </a:rPr>
              <a:t>million years ago. </a:t>
            </a:r>
          </a:p>
          <a:p>
            <a:pPr>
              <a:buFontTx/>
              <a:buChar char="•"/>
            </a:pPr>
            <a:r>
              <a:rPr lang="en-US" altLang="en-US">
                <a:latin typeface="Helvetica" pitchFamily="2" charset="0"/>
              </a:rPr>
              <a:t>It is widely known as the </a:t>
            </a:r>
            <a:r>
              <a:rPr lang="en-US" altLang="en-US" b="1"/>
              <a:t>K-T extinction event (</a:t>
            </a:r>
            <a:r>
              <a:rPr lang="en-US" altLang="en-US" i="1"/>
              <a:t>K</a:t>
            </a:r>
            <a:r>
              <a:rPr lang="en-US" altLang="en-US">
                <a:latin typeface="Helvetica" pitchFamily="2" charset="0"/>
              </a:rPr>
              <a:t> is the traditional abbreviation for the </a:t>
            </a:r>
            <a:r>
              <a:rPr lang="en-US" altLang="en-US">
                <a:solidFill>
                  <a:srgbClr val="002BB8"/>
                </a:solidFill>
              </a:rPr>
              <a:t>Cretaceous</a:t>
            </a:r>
            <a:r>
              <a:rPr lang="en-US" altLang="en-US">
                <a:latin typeface="Helvetica" pitchFamily="2" charset="0"/>
              </a:rPr>
              <a:t> </a:t>
            </a:r>
            <a:r>
              <a:rPr lang="en-US" altLang="en-US">
                <a:solidFill>
                  <a:srgbClr val="002BB8"/>
                </a:solidFill>
              </a:rPr>
              <a:t>Period</a:t>
            </a:r>
            <a:r>
              <a:rPr lang="en-US" altLang="en-US">
                <a:latin typeface="Helvetica" pitchFamily="2" charset="0"/>
              </a:rPr>
              <a:t>, and </a:t>
            </a:r>
            <a:r>
              <a:rPr lang="en-US" altLang="en-US" i="1"/>
              <a:t>T</a:t>
            </a:r>
            <a:r>
              <a:rPr lang="en-US" altLang="en-US">
                <a:latin typeface="Helvetica" pitchFamily="2" charset="0"/>
              </a:rPr>
              <a:t> is the abbreviation for the </a:t>
            </a:r>
            <a:r>
              <a:rPr lang="en-US" altLang="en-US">
                <a:solidFill>
                  <a:srgbClr val="002BB8"/>
                </a:solidFill>
              </a:rPr>
              <a:t>Tertiary</a:t>
            </a:r>
            <a:r>
              <a:rPr lang="en-US" altLang="en-US">
                <a:latin typeface="Helvetica" pitchFamily="2" charset="0"/>
              </a:rPr>
              <a:t> Period).</a:t>
            </a:r>
            <a:endParaRPr lang="en-US" altLang="en-US">
              <a:solidFill>
                <a:srgbClr val="00BBFF"/>
              </a:solidFill>
            </a:endParaRPr>
          </a:p>
          <a:p>
            <a:pPr>
              <a:buFontTx/>
              <a:buChar char="•"/>
            </a:pPr>
            <a:r>
              <a:rPr lang="en-US" altLang="en-US">
                <a:solidFill>
                  <a:srgbClr val="00BBFF"/>
                </a:solidFill>
              </a:rPr>
              <a:t>It wasn't just the dinosaurs that died out in this extinction. Whatever caused the death of the dinosaurs also caused the death of around 70% of all of the species on the Earth. </a:t>
            </a:r>
          </a:p>
          <a:p>
            <a:pPr>
              <a:buFontTx/>
              <a:buChar char="•"/>
            </a:pPr>
            <a:endParaRPr lang="en-US" altLang="en-US">
              <a:solidFill>
                <a:srgbClr val="00BBFF"/>
              </a:solidFill>
            </a:endParaRPr>
          </a:p>
          <a:p>
            <a:pPr>
              <a:buFontTx/>
              <a:buChar char="•"/>
            </a:pPr>
            <a:r>
              <a:rPr lang="en-US" altLang="en-US">
                <a:solidFill>
                  <a:srgbClr val="00BBFF"/>
                </a:solidFill>
              </a:rPr>
              <a:t>There are a number of theories about what caused this mass extinction and m</a:t>
            </a:r>
            <a:r>
              <a:rPr lang="en-US" altLang="en-US">
                <a:latin typeface="Helvetica" pitchFamily="2" charset="0"/>
              </a:rPr>
              <a:t>any scientists theorize that the K-T extinctions were caused by one or more catastrophic geological events such as massive </a:t>
            </a:r>
            <a:r>
              <a:rPr lang="en-US" altLang="en-US">
                <a:solidFill>
                  <a:srgbClr val="002BB8"/>
                </a:solidFill>
                <a:latin typeface="Helvetica" pitchFamily="2" charset="0"/>
              </a:rPr>
              <a:t>asteroid impacts</a:t>
            </a:r>
            <a:r>
              <a:rPr lang="en-US" altLang="en-US">
                <a:latin typeface="Helvetica" pitchFamily="2" charset="0"/>
              </a:rPr>
              <a:t> or increased </a:t>
            </a:r>
            <a:r>
              <a:rPr lang="en-US" altLang="en-US">
                <a:solidFill>
                  <a:srgbClr val="002BB8"/>
                </a:solidFill>
                <a:latin typeface="Helvetica" pitchFamily="2" charset="0"/>
              </a:rPr>
              <a:t>volcanic activity</a:t>
            </a:r>
            <a:r>
              <a:rPr lang="en-US" altLang="en-US">
                <a:latin typeface="Helvetica" pitchFamily="2" charset="0"/>
              </a:rPr>
              <a:t>. Several </a:t>
            </a:r>
            <a:r>
              <a:rPr lang="en-US" altLang="en-US">
                <a:solidFill>
                  <a:srgbClr val="002BB8"/>
                </a:solidFill>
                <a:latin typeface="Helvetica" pitchFamily="2" charset="0"/>
              </a:rPr>
              <a:t>impact craters</a:t>
            </a:r>
            <a:r>
              <a:rPr lang="en-US" altLang="en-US">
                <a:latin typeface="Helvetica" pitchFamily="2" charset="0"/>
              </a:rPr>
              <a:t> and massive volcanic activity in the </a:t>
            </a:r>
            <a:r>
              <a:rPr lang="en-US" altLang="en-US">
                <a:solidFill>
                  <a:srgbClr val="002BB8"/>
                </a:solidFill>
                <a:latin typeface="Helvetica" pitchFamily="2" charset="0"/>
              </a:rPr>
              <a:t>Deccan traps (volcanic lava flow deposits found in India)</a:t>
            </a:r>
            <a:r>
              <a:rPr lang="en-US" altLang="en-US">
                <a:latin typeface="Helvetica" pitchFamily="2" charset="0"/>
              </a:rPr>
              <a:t> have been dated to the approximate time of the extinction event. </a:t>
            </a:r>
          </a:p>
          <a:p>
            <a:pPr>
              <a:buFontTx/>
              <a:buChar char="•"/>
            </a:pPr>
            <a:r>
              <a:rPr lang="en-US" altLang="en-US">
                <a:latin typeface="Helvetica" pitchFamily="2" charset="0"/>
              </a:rPr>
              <a:t>These geological events may have reduced </a:t>
            </a:r>
            <a:r>
              <a:rPr lang="en-US" altLang="en-US">
                <a:solidFill>
                  <a:srgbClr val="002BB8"/>
                </a:solidFill>
                <a:latin typeface="Helvetica" pitchFamily="2" charset="0"/>
              </a:rPr>
              <a:t>sunlight</a:t>
            </a:r>
            <a:r>
              <a:rPr lang="en-US" altLang="en-US">
                <a:latin typeface="Helvetica" pitchFamily="2" charset="0"/>
              </a:rPr>
              <a:t> and hindered </a:t>
            </a:r>
            <a:r>
              <a:rPr lang="en-US" altLang="en-US">
                <a:solidFill>
                  <a:srgbClr val="002BB8"/>
                </a:solidFill>
                <a:latin typeface="Helvetica" pitchFamily="2" charset="0"/>
              </a:rPr>
              <a:t>photosynthesis</a:t>
            </a:r>
            <a:r>
              <a:rPr lang="en-US" altLang="en-US">
                <a:latin typeface="Helvetica" pitchFamily="2" charset="0"/>
              </a:rPr>
              <a:t>, leading to a massive disruption in Earth's </a:t>
            </a:r>
            <a:r>
              <a:rPr lang="en-US" altLang="en-US">
                <a:solidFill>
                  <a:srgbClr val="002BB8"/>
                </a:solidFill>
                <a:latin typeface="Helvetica" pitchFamily="2" charset="0"/>
              </a:rPr>
              <a:t>ecology</a:t>
            </a:r>
            <a:r>
              <a:rPr lang="en-US" altLang="en-US">
                <a:latin typeface="Helvetica" pitchFamily="2" charset="0"/>
              </a:rPr>
              <a:t>. Other researchers believe the extinction was more gradual, resulting from slower changes in </a:t>
            </a:r>
            <a:r>
              <a:rPr lang="en-US" altLang="en-US">
                <a:solidFill>
                  <a:srgbClr val="002BB8"/>
                </a:solidFill>
                <a:latin typeface="Helvetica" pitchFamily="2" charset="0"/>
              </a:rPr>
              <a:t>sea level</a:t>
            </a:r>
            <a:r>
              <a:rPr lang="en-US" altLang="en-US">
                <a:latin typeface="Helvetica" pitchFamily="2" charset="0"/>
              </a:rPr>
              <a:t> or </a:t>
            </a:r>
            <a:r>
              <a:rPr lang="en-US" altLang="en-US">
                <a:solidFill>
                  <a:srgbClr val="002BB8"/>
                </a:solidFill>
                <a:latin typeface="Helvetica" pitchFamily="2" charset="0"/>
              </a:rPr>
              <a:t>climate</a:t>
            </a:r>
            <a:r>
              <a:rPr lang="en-US" altLang="en-US">
                <a:latin typeface="Helvetica" pitchFamily="2" charset="0"/>
              </a:rPr>
              <a:t>.</a:t>
            </a:r>
          </a:p>
          <a:p>
            <a:pPr>
              <a:buFontTx/>
              <a:buChar char="•"/>
            </a:pPr>
            <a:r>
              <a:rPr lang="en-US" altLang="en-US">
                <a:latin typeface="Helvetica" pitchFamily="2" charset="0"/>
              </a:rPr>
              <a:t>Here we will weigh up the evidence for an asteroid impact event</a:t>
            </a:r>
            <a:r>
              <a:rPr lang="en-US" altLang="en-US"/>
              <a:t>…</a:t>
            </a:r>
            <a:endParaRPr lang="en-US" altLang="en-US">
              <a:solidFill>
                <a:srgbClr val="00BBFF"/>
              </a:solidFill>
            </a:endParaRPr>
          </a:p>
          <a:p>
            <a:pPr>
              <a:buFontTx/>
              <a:buChar char="•"/>
            </a:pPr>
            <a:endParaRPr lang="en-US" altLang="en-US">
              <a:solidFill>
                <a:srgbClr val="00BBFF"/>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0554301-C9D7-AA45-9D31-5104C129FD65}"/>
              </a:ext>
            </a:extLst>
          </p:cNvPr>
          <p:cNvSpPr>
            <a:spLocks noGrp="1" noChangeArrowheads="1"/>
          </p:cNvSpPr>
          <p:nvPr>
            <p:ph type="sldNum" sz="quarter" idx="5"/>
          </p:nvPr>
        </p:nvSpPr>
        <p:spPr>
          <a:ln/>
        </p:spPr>
        <p:txBody>
          <a:bodyPr/>
          <a:lstStyle/>
          <a:p>
            <a:fld id="{14299DB6-04FC-2E41-A892-49AABC14A97C}" type="slidenum">
              <a:rPr lang="en-US" altLang="en-US"/>
              <a:pPr/>
              <a:t>29</a:t>
            </a:fld>
            <a:endParaRPr lang="en-US" altLang="en-US"/>
          </a:p>
        </p:txBody>
      </p:sp>
      <p:sp>
        <p:nvSpPr>
          <p:cNvPr id="161794" name="Rectangle 2">
            <a:extLst>
              <a:ext uri="{FF2B5EF4-FFF2-40B4-BE49-F238E27FC236}">
                <a16:creationId xmlns:a16="http://schemas.microsoft.com/office/drawing/2014/main" id="{4E872597-8BEB-AD46-9CEE-33B86404F7AF}"/>
              </a:ext>
            </a:extLst>
          </p:cNvPr>
          <p:cNvSpPr>
            <a:spLocks noChangeArrowheads="1" noTextEdit="1"/>
          </p:cNvSpPr>
          <p:nvPr>
            <p:ph type="sldImg"/>
          </p:nvPr>
        </p:nvSpPr>
        <p:spPr>
          <a:ln/>
        </p:spPr>
      </p:sp>
      <p:sp>
        <p:nvSpPr>
          <p:cNvPr id="161795" name="Rectangle 3">
            <a:extLst>
              <a:ext uri="{FF2B5EF4-FFF2-40B4-BE49-F238E27FC236}">
                <a16:creationId xmlns:a16="http://schemas.microsoft.com/office/drawing/2014/main" id="{BE67F5EA-F143-D84B-849B-9F970CD22EEC}"/>
              </a:ext>
            </a:extLst>
          </p:cNvPr>
          <p:cNvSpPr>
            <a:spLocks noGrp="1" noChangeArrowheads="1"/>
          </p:cNvSpPr>
          <p:nvPr>
            <p:ph type="body" idx="1"/>
          </p:nvPr>
        </p:nvSpPr>
        <p:spPr/>
        <p:txBody>
          <a:bodyPr/>
          <a:lstStyle/>
          <a:p>
            <a:pPr>
              <a:buFontTx/>
              <a:buChar char="•"/>
            </a:pPr>
            <a:r>
              <a:rPr lang="en-US" altLang="en-US">
                <a:latin typeface="Helvetica" pitchFamily="2" charset="0"/>
              </a:rPr>
              <a:t>In 1980, a team of researchers consisting of </a:t>
            </a:r>
            <a:r>
              <a:rPr lang="en-US" altLang="en-US">
                <a:solidFill>
                  <a:srgbClr val="002BB8"/>
                </a:solidFill>
                <a:latin typeface="Helvetica" pitchFamily="2" charset="0"/>
              </a:rPr>
              <a:t>Nobel prize</a:t>
            </a:r>
            <a:r>
              <a:rPr lang="en-US" altLang="en-US">
                <a:latin typeface="Helvetica" pitchFamily="2" charset="0"/>
              </a:rPr>
              <a:t>-winning physicist </a:t>
            </a:r>
            <a:r>
              <a:rPr lang="en-US" altLang="en-US">
                <a:solidFill>
                  <a:srgbClr val="002BB8"/>
                </a:solidFill>
                <a:latin typeface="Helvetica" pitchFamily="2" charset="0"/>
              </a:rPr>
              <a:t>Luis Alvarez</a:t>
            </a:r>
            <a:r>
              <a:rPr lang="en-US" altLang="en-US">
                <a:latin typeface="Helvetica" pitchFamily="2" charset="0"/>
              </a:rPr>
              <a:t>, his son, a geologist called </a:t>
            </a:r>
            <a:r>
              <a:rPr lang="en-US" altLang="en-US">
                <a:solidFill>
                  <a:srgbClr val="002BB8"/>
                </a:solidFill>
                <a:latin typeface="Helvetica" pitchFamily="2" charset="0"/>
              </a:rPr>
              <a:t>Walter Alvarez,</a:t>
            </a:r>
            <a:r>
              <a:rPr lang="en-US" altLang="en-US">
                <a:latin typeface="Helvetica" pitchFamily="2" charset="0"/>
              </a:rPr>
              <a:t> and chemists Frank Asaro and Helen Michels discovered that </a:t>
            </a:r>
            <a:r>
              <a:rPr lang="en-US" altLang="en-US">
                <a:solidFill>
                  <a:srgbClr val="002BB8"/>
                </a:solidFill>
                <a:latin typeface="Helvetica" pitchFamily="2" charset="0"/>
              </a:rPr>
              <a:t>sedimentary rock</a:t>
            </a:r>
            <a:r>
              <a:rPr lang="en-US" altLang="en-US">
                <a:latin typeface="Helvetica" pitchFamily="2" charset="0"/>
              </a:rPr>
              <a:t> layers found all over the world at the Cretaceous-Tertiary boundary contain a </a:t>
            </a:r>
            <a:r>
              <a:rPr lang="en-US" altLang="en-US">
                <a:solidFill>
                  <a:srgbClr val="002BB8"/>
                </a:solidFill>
                <a:latin typeface="Helvetica" pitchFamily="2" charset="0"/>
              </a:rPr>
              <a:t>concentration </a:t>
            </a:r>
            <a:r>
              <a:rPr lang="en-US" altLang="en-US">
                <a:latin typeface="Helvetica" pitchFamily="2" charset="0"/>
              </a:rPr>
              <a:t>of </a:t>
            </a:r>
            <a:r>
              <a:rPr lang="en-US" altLang="en-US">
                <a:solidFill>
                  <a:srgbClr val="002BB8"/>
                </a:solidFill>
                <a:latin typeface="Helvetica" pitchFamily="2" charset="0"/>
              </a:rPr>
              <a:t>iridium</a:t>
            </a:r>
            <a:r>
              <a:rPr lang="en-US" altLang="en-US">
                <a:latin typeface="Helvetica" pitchFamily="2" charset="0"/>
              </a:rPr>
              <a:t> many times greater than normal. </a:t>
            </a:r>
          </a:p>
          <a:p>
            <a:pPr>
              <a:buFontTx/>
              <a:buChar char="•"/>
            </a:pPr>
            <a:r>
              <a:rPr lang="en-US" altLang="en-US">
                <a:latin typeface="Helvetica" pitchFamily="2" charset="0"/>
              </a:rPr>
              <a:t>Iridium is extremely rare in the </a:t>
            </a:r>
            <a:r>
              <a:rPr lang="en-US" altLang="en-US">
                <a:solidFill>
                  <a:srgbClr val="002BB8"/>
                </a:solidFill>
                <a:latin typeface="Helvetica" pitchFamily="2" charset="0"/>
              </a:rPr>
              <a:t>earth's crust</a:t>
            </a:r>
            <a:r>
              <a:rPr lang="en-US" altLang="en-US">
                <a:latin typeface="Helvetica" pitchFamily="2" charset="0"/>
              </a:rPr>
              <a:t>, but iridium remains abundant in most asteroids and comets. </a:t>
            </a:r>
          </a:p>
          <a:p>
            <a:pPr>
              <a:buFontTx/>
              <a:buChar char="•"/>
            </a:pPr>
            <a:r>
              <a:rPr lang="en-US" altLang="en-US">
                <a:latin typeface="Helvetica" pitchFamily="2" charset="0"/>
              </a:rPr>
              <a:t>Based on this the Alvarez team suggested that an </a:t>
            </a:r>
            <a:r>
              <a:rPr lang="en-US" altLang="en-US">
                <a:solidFill>
                  <a:srgbClr val="5A3696"/>
                </a:solidFill>
                <a:latin typeface="Helvetica" pitchFamily="2" charset="0"/>
              </a:rPr>
              <a:t>asteroid</a:t>
            </a:r>
            <a:r>
              <a:rPr lang="en-US" altLang="en-US">
                <a:latin typeface="Helvetica" pitchFamily="2" charset="0"/>
              </a:rPr>
              <a:t> struck the earth at the time of the K-T boundary.</a:t>
            </a:r>
          </a:p>
          <a:p>
            <a:pPr>
              <a:buFontTx/>
              <a:buChar char="•"/>
            </a:pPr>
            <a:endParaRPr lang="en-US" altLang="en-US">
              <a:latin typeface="Helvetica" pitchFamily="2" charset="0"/>
            </a:endParaRPr>
          </a:p>
          <a:p>
            <a:pPr>
              <a:buFontTx/>
              <a:buChar char="•"/>
            </a:pPr>
            <a:r>
              <a:rPr lang="en-US" altLang="en-US">
                <a:latin typeface="Helvetica" pitchFamily="2" charset="0"/>
              </a:rPr>
              <a:t>The consequence of an impact would be a dust cloud which would block </a:t>
            </a:r>
            <a:r>
              <a:rPr lang="en-US" altLang="en-US">
                <a:solidFill>
                  <a:srgbClr val="002BB8"/>
                </a:solidFill>
                <a:latin typeface="Helvetica" pitchFamily="2" charset="0"/>
              </a:rPr>
              <a:t>sunlight</a:t>
            </a:r>
            <a:r>
              <a:rPr lang="en-US" altLang="en-US">
                <a:latin typeface="Helvetica" pitchFamily="2" charset="0"/>
              </a:rPr>
              <a:t> and inhibit photosynthesis for a few years. This would account for the extinction of </a:t>
            </a:r>
            <a:r>
              <a:rPr lang="en-US" altLang="en-US">
                <a:solidFill>
                  <a:srgbClr val="002BB8"/>
                </a:solidFill>
                <a:latin typeface="Helvetica" pitchFamily="2" charset="0"/>
              </a:rPr>
              <a:t>plants</a:t>
            </a:r>
            <a:r>
              <a:rPr lang="en-US" altLang="en-US">
                <a:latin typeface="Helvetica" pitchFamily="2" charset="0"/>
              </a:rPr>
              <a:t> and </a:t>
            </a:r>
            <a:r>
              <a:rPr lang="en-US" altLang="en-US">
                <a:solidFill>
                  <a:srgbClr val="002BB8"/>
                </a:solidFill>
                <a:latin typeface="Helvetica" pitchFamily="2" charset="0"/>
              </a:rPr>
              <a:t>phytoplankton</a:t>
            </a:r>
            <a:r>
              <a:rPr lang="en-US" altLang="en-US">
                <a:latin typeface="Helvetica" pitchFamily="2" charset="0"/>
              </a:rPr>
              <a:t> and of all </a:t>
            </a:r>
            <a:r>
              <a:rPr lang="en-US" altLang="en-US">
                <a:solidFill>
                  <a:srgbClr val="002BB8"/>
                </a:solidFill>
                <a:latin typeface="Helvetica" pitchFamily="2" charset="0"/>
              </a:rPr>
              <a:t>organisms</a:t>
            </a:r>
            <a:r>
              <a:rPr lang="en-US" altLang="en-US">
                <a:latin typeface="Helvetica" pitchFamily="2" charset="0"/>
              </a:rPr>
              <a:t> dependent on them for food (including </a:t>
            </a:r>
            <a:r>
              <a:rPr lang="en-US" altLang="en-US">
                <a:solidFill>
                  <a:srgbClr val="002BB8"/>
                </a:solidFill>
                <a:latin typeface="Helvetica" pitchFamily="2" charset="0"/>
              </a:rPr>
              <a:t>herbivores and the predatory animals that feed on them</a:t>
            </a:r>
            <a:r>
              <a:rPr lang="en-US" altLang="en-US">
                <a:latin typeface="Helvetica" pitchFamily="2" charset="0"/>
              </a:rPr>
              <a:t>). However, small creatures whose food chains were based on </a:t>
            </a:r>
            <a:r>
              <a:rPr lang="en-US" altLang="en-US">
                <a:solidFill>
                  <a:srgbClr val="002BB8"/>
                </a:solidFill>
                <a:latin typeface="Helvetica" pitchFamily="2" charset="0"/>
              </a:rPr>
              <a:t>detritus (dead organic material)</a:t>
            </a:r>
            <a:r>
              <a:rPr lang="en-US" altLang="en-US">
                <a:latin typeface="Helvetica" pitchFamily="2" charset="0"/>
              </a:rPr>
              <a:t> might have still had a reasonable chance of survival.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479F1FC-CBDF-914B-9A16-B8A49581E6CF}"/>
              </a:ext>
            </a:extLst>
          </p:cNvPr>
          <p:cNvSpPr>
            <a:spLocks noGrp="1" noChangeArrowheads="1"/>
          </p:cNvSpPr>
          <p:nvPr>
            <p:ph type="sldNum" sz="quarter" idx="5"/>
          </p:nvPr>
        </p:nvSpPr>
        <p:spPr>
          <a:ln/>
        </p:spPr>
        <p:txBody>
          <a:bodyPr/>
          <a:lstStyle/>
          <a:p>
            <a:fld id="{FCE12AB7-7F56-774B-BA3D-288950902ECF}" type="slidenum">
              <a:rPr lang="en-US" altLang="en-US"/>
              <a:pPr/>
              <a:t>3</a:t>
            </a:fld>
            <a:endParaRPr lang="en-US" altLang="en-US"/>
          </a:p>
        </p:txBody>
      </p:sp>
      <p:sp>
        <p:nvSpPr>
          <p:cNvPr id="106498" name="Rectangle 2">
            <a:extLst>
              <a:ext uri="{FF2B5EF4-FFF2-40B4-BE49-F238E27FC236}">
                <a16:creationId xmlns:a16="http://schemas.microsoft.com/office/drawing/2014/main" id="{31351193-4387-D14E-AF1D-24E17414E9B5}"/>
              </a:ext>
            </a:extLst>
          </p:cNvPr>
          <p:cNvSpPr>
            <a:spLocks noChangeArrowheads="1" noTextEdit="1"/>
          </p:cNvSpPr>
          <p:nvPr>
            <p:ph type="sldImg"/>
          </p:nvPr>
        </p:nvSpPr>
        <p:spPr>
          <a:ln/>
        </p:spPr>
      </p:sp>
      <p:sp>
        <p:nvSpPr>
          <p:cNvPr id="106499" name="Rectangle 3">
            <a:extLst>
              <a:ext uri="{FF2B5EF4-FFF2-40B4-BE49-F238E27FC236}">
                <a16:creationId xmlns:a16="http://schemas.microsoft.com/office/drawing/2014/main" id="{6047F7C3-0374-6041-B5E8-09546D9EE507}"/>
              </a:ext>
            </a:extLst>
          </p:cNvPr>
          <p:cNvSpPr>
            <a:spLocks noGrp="1" noChangeArrowheads="1"/>
          </p:cNvSpPr>
          <p:nvPr>
            <p:ph type="body" idx="1"/>
          </p:nvPr>
        </p:nvSpPr>
        <p:spPr/>
        <p:txBody>
          <a:bodyPr/>
          <a:lstStyle/>
          <a:p>
            <a:pPr>
              <a:buFontTx/>
              <a:buChar char="•"/>
            </a:pPr>
            <a:r>
              <a:rPr lang="en-US" altLang="en-US"/>
              <a:t>Dinosaurs belong to a group called “Archosauria” (means ‘ruling reptiles’). </a:t>
            </a:r>
          </a:p>
          <a:p>
            <a:pPr lvl="2">
              <a:buFontTx/>
              <a:buChar char="•"/>
            </a:pPr>
            <a:r>
              <a:rPr lang="en-US" altLang="en-US"/>
              <a:t>Archosaurs are divided up into two groups: 1) Crurotarsi (crocodilles and their relatives) and 2) Ornithodira (pterosaurs [winged reptiles] and dinosaurs)</a:t>
            </a:r>
          </a:p>
          <a:p>
            <a:pPr lvl="2">
              <a:buFontTx/>
              <a:buChar char="•"/>
            </a:pPr>
            <a:r>
              <a:rPr lang="en-US" altLang="en-US"/>
              <a:t>Today the living Archosauria include 21 species of crocodilles and alligators and more than 10,000 species of living theropod dinosaurs…. = birds!</a:t>
            </a:r>
          </a:p>
          <a:p>
            <a:pPr>
              <a:buFontTx/>
              <a:buChar char="•"/>
            </a:pPr>
            <a:r>
              <a:rPr lang="en-US" altLang="en-US">
                <a:latin typeface="Helvetica" pitchFamily="2" charset="0"/>
              </a:rPr>
              <a:t>Dinosaurs diverged from their Archosaur ancestors approximately 230 million years ago during the Middle to Late Triassic period.</a:t>
            </a:r>
            <a:endParaRPr lang="en-US" altLang="en-US"/>
          </a:p>
          <a:p>
            <a:pPr lvl="2">
              <a:buFontTx/>
              <a:buChar char="•"/>
            </a:pPr>
            <a:r>
              <a:rPr lang="en-US" altLang="en-US"/>
              <a:t>The first dinosaurs were most likely two legged hunters no bigger than a dog or a small child. They ate insects and small vertebrates.</a:t>
            </a:r>
          </a:p>
          <a:p>
            <a:pPr lvl="2">
              <a:buFontTx/>
              <a:buChar char="•"/>
            </a:pPr>
            <a:r>
              <a:rPr lang="en-US" altLang="en-US">
                <a:latin typeface="Helvetica" pitchFamily="2" charset="0"/>
              </a:rPr>
              <a:t>The Permian-Triassic extinction event wiped out an estimated 95% of all </a:t>
            </a:r>
            <a:r>
              <a:rPr lang="en-US" altLang="en-US">
                <a:solidFill>
                  <a:srgbClr val="002BB8"/>
                </a:solidFill>
                <a:latin typeface="Helvetica" pitchFamily="2" charset="0"/>
              </a:rPr>
              <a:t>life on Earth!  Archosaurs radiated after the extinction</a:t>
            </a:r>
          </a:p>
          <a:p>
            <a:pPr lvl="2">
              <a:buFontTx/>
              <a:buChar char="•"/>
            </a:pPr>
            <a:r>
              <a:rPr lang="en-US" altLang="en-US">
                <a:solidFill>
                  <a:srgbClr val="002BB8"/>
                </a:solidFill>
                <a:latin typeface="Helvetica" pitchFamily="2" charset="0"/>
              </a:rPr>
              <a:t>Then another smaller extinction event at the end of the Carnian, 225 million years ago, cleared the way for dinosaurs</a:t>
            </a:r>
            <a:endParaRPr lang="en-US" altLang="en-US"/>
          </a:p>
          <a:p>
            <a:pPr lvl="2">
              <a:buFontTx/>
              <a:buChar char="•"/>
            </a:pPr>
            <a:r>
              <a:rPr lang="en-US" altLang="en-US"/>
              <a:t>The first few lines of primitive dinosaurs diversified rapidly and quickly evolved the range of shapes, sizes and specialised features needed to exploit almost every terrestrial ecological niche.</a:t>
            </a:r>
          </a:p>
          <a:p>
            <a:endParaRPr lang="en-US" altLang="en-US">
              <a:latin typeface="Helvetica" pitchFamily="2"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651BD70-F010-5E4D-9402-EFEC6C3EBC5F}"/>
              </a:ext>
            </a:extLst>
          </p:cNvPr>
          <p:cNvSpPr>
            <a:spLocks noGrp="1" noChangeArrowheads="1"/>
          </p:cNvSpPr>
          <p:nvPr>
            <p:ph type="sldNum" sz="quarter" idx="5"/>
          </p:nvPr>
        </p:nvSpPr>
        <p:spPr>
          <a:ln/>
        </p:spPr>
        <p:txBody>
          <a:bodyPr/>
          <a:lstStyle/>
          <a:p>
            <a:fld id="{67F6758A-F32A-8F40-A919-4ADB53DB48CB}" type="slidenum">
              <a:rPr lang="en-US" altLang="en-US"/>
              <a:pPr/>
              <a:t>30</a:t>
            </a:fld>
            <a:endParaRPr lang="en-US" altLang="en-US"/>
          </a:p>
        </p:txBody>
      </p:sp>
      <p:sp>
        <p:nvSpPr>
          <p:cNvPr id="163842" name="Rectangle 2">
            <a:extLst>
              <a:ext uri="{FF2B5EF4-FFF2-40B4-BE49-F238E27FC236}">
                <a16:creationId xmlns:a16="http://schemas.microsoft.com/office/drawing/2014/main" id="{61DCE0C8-0FD8-1D44-A0ED-4ACD66042328}"/>
              </a:ext>
            </a:extLst>
          </p:cNvPr>
          <p:cNvSpPr>
            <a:spLocks noChangeArrowheads="1" noTextEdit="1"/>
          </p:cNvSpPr>
          <p:nvPr>
            <p:ph type="sldImg"/>
          </p:nvPr>
        </p:nvSpPr>
        <p:spPr>
          <a:ln/>
        </p:spPr>
      </p:sp>
      <p:sp>
        <p:nvSpPr>
          <p:cNvPr id="163843" name="Rectangle 3">
            <a:extLst>
              <a:ext uri="{FF2B5EF4-FFF2-40B4-BE49-F238E27FC236}">
                <a16:creationId xmlns:a16="http://schemas.microsoft.com/office/drawing/2014/main" id="{4C8BD0C0-5C71-FD48-A78F-715DD844665E}"/>
              </a:ext>
            </a:extLst>
          </p:cNvPr>
          <p:cNvSpPr>
            <a:spLocks noGrp="1" noChangeArrowheads="1"/>
          </p:cNvSpPr>
          <p:nvPr>
            <p:ph type="body" idx="1"/>
          </p:nvPr>
        </p:nvSpPr>
        <p:spPr/>
        <p:txBody>
          <a:bodyPr/>
          <a:lstStyle/>
          <a:p>
            <a:pPr>
              <a:buFontTx/>
              <a:buChar char="•"/>
            </a:pPr>
            <a:r>
              <a:rPr lang="en-US" altLang="en-US" sz="800">
                <a:latin typeface="Comic Sans MS" panose="030F0902030302020204" pitchFamily="66" charset="0"/>
              </a:rPr>
              <a:t>Alvarez </a:t>
            </a:r>
            <a:r>
              <a:rPr lang="en-US" altLang="en-US" sz="800" i="1">
                <a:latin typeface="Comic Sans MS" panose="030F0902030302020204" pitchFamily="66" charset="0"/>
              </a:rPr>
              <a:t>et al.</a:t>
            </a:r>
            <a:r>
              <a:rPr lang="en-US" altLang="en-US" sz="800">
                <a:latin typeface="Comic Sans MS" panose="030F0902030302020204" pitchFamily="66" charset="0"/>
              </a:rPr>
              <a:t> (1980) predicted that an asteroid large enough to wipe out the dinosaurs would produce a 100-150 km wide crater.</a:t>
            </a:r>
            <a:endParaRPr lang="en-US" altLang="en-US">
              <a:latin typeface="Helvetica" pitchFamily="2" charset="0"/>
            </a:endParaRPr>
          </a:p>
          <a:p>
            <a:pPr>
              <a:buFontTx/>
              <a:buChar char="•"/>
            </a:pPr>
            <a:r>
              <a:rPr lang="en-US" altLang="en-US">
                <a:latin typeface="Helvetica" pitchFamily="2" charset="0"/>
              </a:rPr>
              <a:t>Research has identified the </a:t>
            </a:r>
            <a:r>
              <a:rPr lang="en-US" altLang="en-US">
                <a:solidFill>
                  <a:srgbClr val="5A3696"/>
                </a:solidFill>
                <a:latin typeface="Helvetica" pitchFamily="2" charset="0"/>
              </a:rPr>
              <a:t>Chicxulub Crater</a:t>
            </a:r>
            <a:r>
              <a:rPr lang="en-US" altLang="en-US">
                <a:latin typeface="Helvetica" pitchFamily="2" charset="0"/>
              </a:rPr>
              <a:t> buried under </a:t>
            </a:r>
            <a:r>
              <a:rPr lang="en-US" altLang="en-US">
                <a:solidFill>
                  <a:srgbClr val="002BB8"/>
                </a:solidFill>
                <a:latin typeface="Helvetica" pitchFamily="2" charset="0"/>
              </a:rPr>
              <a:t>Chicxulub</a:t>
            </a:r>
            <a:r>
              <a:rPr lang="en-US" altLang="en-US">
                <a:latin typeface="Helvetica" pitchFamily="2" charset="0"/>
              </a:rPr>
              <a:t> on the coast of </a:t>
            </a:r>
            <a:r>
              <a:rPr lang="en-US" altLang="en-US">
                <a:solidFill>
                  <a:srgbClr val="002BB8"/>
                </a:solidFill>
                <a:latin typeface="Helvetica" pitchFamily="2" charset="0"/>
              </a:rPr>
              <a:t>Yucatan</a:t>
            </a:r>
            <a:r>
              <a:rPr lang="en-US" altLang="en-US">
                <a:latin typeface="Helvetica" pitchFamily="2" charset="0"/>
              </a:rPr>
              <a:t>, </a:t>
            </a:r>
            <a:r>
              <a:rPr lang="en-US" altLang="en-US">
                <a:solidFill>
                  <a:srgbClr val="002BB8"/>
                </a:solidFill>
                <a:latin typeface="Helvetica" pitchFamily="2" charset="0"/>
              </a:rPr>
              <a:t>Mexico</a:t>
            </a:r>
            <a:r>
              <a:rPr lang="en-US" altLang="en-US">
                <a:latin typeface="Helvetica" pitchFamily="2" charset="0"/>
              </a:rPr>
              <a:t> as the impact crater which matched the Alvarez hypothesis dating. </a:t>
            </a:r>
          </a:p>
          <a:p>
            <a:pPr>
              <a:buFontTx/>
              <a:buChar char="•"/>
            </a:pPr>
            <a:r>
              <a:rPr lang="en-US" altLang="en-US">
                <a:latin typeface="Helvetica" pitchFamily="2" charset="0"/>
              </a:rPr>
              <a:t>Identified in 1990 this crater is oval, with an average diameter of about 180 kilometers (112 miles)</a:t>
            </a:r>
          </a:p>
          <a:p>
            <a:pPr>
              <a:buFontTx/>
              <a:buChar char="•"/>
            </a:pPr>
            <a:r>
              <a:rPr lang="en-US" altLang="en-US">
                <a:latin typeface="Helvetica" pitchFamily="2" charset="0"/>
              </a:rPr>
              <a:t>The shape and location of the crater indicate further causes of devastation in addition to the proposed dust cloud. The asteroid landed right on the coast and would have caused gigantic </a:t>
            </a:r>
            <a:r>
              <a:rPr lang="en-US" altLang="en-US">
                <a:solidFill>
                  <a:srgbClr val="002BB8"/>
                </a:solidFill>
                <a:latin typeface="Helvetica" pitchFamily="2" charset="0"/>
              </a:rPr>
              <a:t>tsunamis</a:t>
            </a:r>
            <a:endParaRPr lang="en-US" altLang="en-US">
              <a:latin typeface="Helvetica" pitchFamily="2" charset="0"/>
            </a:endParaRPr>
          </a:p>
          <a:p>
            <a:pPr lvl="2">
              <a:buFontTx/>
              <a:buChar char="•"/>
            </a:pPr>
            <a:r>
              <a:rPr lang="en-US" altLang="en-US">
                <a:latin typeface="Helvetica" pitchFamily="2" charset="0"/>
              </a:rPr>
              <a:t>Evidence has been found all round the coast of the Caribbean and eastern United State of tsunami</a:t>
            </a:r>
            <a:r>
              <a:rPr lang="en-US" altLang="en-US"/>
              <a:t>’</a:t>
            </a:r>
            <a:r>
              <a:rPr lang="en-US" altLang="en-US">
                <a:latin typeface="Helvetica" pitchFamily="2" charset="0"/>
              </a:rPr>
              <a:t>s dated at the time fo the K-T extinction. This evidence includes marine sand in inland locations and vegetation, debris and terrestrial rocks in marine sediments dated at the time of the impact. </a:t>
            </a:r>
          </a:p>
          <a:p>
            <a:pPr>
              <a:buFontTx/>
              <a:buChar char="•"/>
            </a:pPr>
            <a:r>
              <a:rPr lang="en-US" altLang="en-US">
                <a:latin typeface="Helvetica" pitchFamily="2" charset="0"/>
              </a:rPr>
              <a:t>The asteroid landed in a bed of </a:t>
            </a:r>
            <a:r>
              <a:rPr lang="en-US" altLang="en-US">
                <a:solidFill>
                  <a:srgbClr val="002BB8"/>
                </a:solidFill>
                <a:latin typeface="Helvetica" pitchFamily="2" charset="0"/>
              </a:rPr>
              <a:t>gypsum</a:t>
            </a:r>
            <a:r>
              <a:rPr lang="en-US" altLang="en-US">
                <a:latin typeface="Helvetica" pitchFamily="2" charset="0"/>
              </a:rPr>
              <a:t> (calcium sulphate), which would have produced a vast sulphur dioxide gas cloud. This would have further reduced the amount of sunlight reaching the earth's surface and then produced acid rain, which would kill vegetation, plankton and organisms which build shells from calcium carbonate.</a:t>
            </a:r>
          </a:p>
          <a:p>
            <a:pPr>
              <a:buFontTx/>
              <a:buChar char="•"/>
            </a:pPr>
            <a:r>
              <a:rPr lang="en-US" altLang="en-US">
                <a:latin typeface="Helvetica" pitchFamily="2" charset="0"/>
              </a:rPr>
              <a:t> The crater's shape suggests that the asteroid landed at an angle of 20-30 degrees from horizontal and traveling towards the north-west. This would have directed most of the blast and solid debris into the central part of what is now the United States of America. </a:t>
            </a:r>
          </a:p>
          <a:p>
            <a:pPr>
              <a:buFontTx/>
              <a:buChar char="•"/>
            </a:pPr>
            <a:endParaRPr lang="en-US" altLang="en-US">
              <a:latin typeface="Helvetica" pitchFamily="2"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3222A3B-25E5-4544-8F31-EE7D2717FF54}"/>
              </a:ext>
            </a:extLst>
          </p:cNvPr>
          <p:cNvSpPr>
            <a:spLocks noGrp="1" noChangeArrowheads="1"/>
          </p:cNvSpPr>
          <p:nvPr>
            <p:ph type="sldNum" sz="quarter" idx="5"/>
          </p:nvPr>
        </p:nvSpPr>
        <p:spPr>
          <a:ln/>
        </p:spPr>
        <p:txBody>
          <a:bodyPr/>
          <a:lstStyle/>
          <a:p>
            <a:fld id="{F4F2520A-FAFA-644B-865F-B77094C3B177}" type="slidenum">
              <a:rPr lang="en-US" altLang="en-US"/>
              <a:pPr/>
              <a:t>31</a:t>
            </a:fld>
            <a:endParaRPr lang="en-US" altLang="en-US"/>
          </a:p>
        </p:txBody>
      </p:sp>
      <p:sp>
        <p:nvSpPr>
          <p:cNvPr id="165890" name="Rectangle 2">
            <a:extLst>
              <a:ext uri="{FF2B5EF4-FFF2-40B4-BE49-F238E27FC236}">
                <a16:creationId xmlns:a16="http://schemas.microsoft.com/office/drawing/2014/main" id="{D130CA3D-C810-D541-B338-469D98B232B4}"/>
              </a:ext>
            </a:extLst>
          </p:cNvPr>
          <p:cNvSpPr>
            <a:spLocks noChangeArrowheads="1" noTextEdit="1"/>
          </p:cNvSpPr>
          <p:nvPr>
            <p:ph type="sldImg"/>
          </p:nvPr>
        </p:nvSpPr>
        <p:spPr>
          <a:ln/>
        </p:spPr>
      </p:sp>
      <p:sp>
        <p:nvSpPr>
          <p:cNvPr id="165891" name="Rectangle 3">
            <a:extLst>
              <a:ext uri="{FF2B5EF4-FFF2-40B4-BE49-F238E27FC236}">
                <a16:creationId xmlns:a16="http://schemas.microsoft.com/office/drawing/2014/main" id="{0E0F45D9-0B4C-424A-B671-26943D349410}"/>
              </a:ext>
            </a:extLst>
          </p:cNvPr>
          <p:cNvSpPr>
            <a:spLocks noGrp="1" noChangeArrowheads="1"/>
          </p:cNvSpPr>
          <p:nvPr>
            <p:ph type="body" idx="1"/>
          </p:nvPr>
        </p:nvSpPr>
        <p:spPr/>
        <p:txBody>
          <a:bodyPr/>
          <a:lstStyle/>
          <a:p>
            <a:pPr>
              <a:buFontTx/>
              <a:buChar char="•"/>
            </a:pPr>
            <a:r>
              <a:rPr lang="en-US" altLang="en-US">
                <a:latin typeface="Helvetica" pitchFamily="2" charset="0"/>
              </a:rPr>
              <a:t>Most palaeontologists now agree that an asteroid did hit the Earth about 65 million years ago, but there is an ongoing dispute whether the impact was the sole cause of the extinctions. </a:t>
            </a:r>
          </a:p>
          <a:p>
            <a:pPr>
              <a:buFontTx/>
              <a:buChar char="•"/>
            </a:pPr>
            <a:r>
              <a:rPr lang="en-US" altLang="en-US">
                <a:latin typeface="Helvetica" pitchFamily="2" charset="0"/>
              </a:rPr>
              <a:t>The impact clearly would have killed any dinosaur standing in direct line of fire</a:t>
            </a:r>
            <a:r>
              <a:rPr lang="en-US" altLang="en-US"/>
              <a:t>…</a:t>
            </a:r>
            <a:endParaRPr lang="en-US" altLang="en-US">
              <a:latin typeface="Helvetica" pitchFamily="2" charset="0"/>
            </a:endParaRPr>
          </a:p>
          <a:p>
            <a:pPr>
              <a:buFontTx/>
              <a:buChar char="•"/>
            </a:pPr>
            <a:r>
              <a:rPr lang="en-US" altLang="en-US">
                <a:latin typeface="Helvetica" pitchFamily="2" charset="0"/>
              </a:rPr>
              <a:t>But what about worldwide?  Dust cloud and blanking of sun (darkness and icy cold)</a:t>
            </a:r>
          </a:p>
          <a:p>
            <a:pPr>
              <a:buFontTx/>
              <a:buChar char="•"/>
            </a:pPr>
            <a:endParaRPr lang="en-US" altLang="en-US">
              <a:latin typeface="Helvetica" pitchFamily="2" charset="0"/>
            </a:endParaRPr>
          </a:p>
          <a:p>
            <a:pPr>
              <a:buFontTx/>
              <a:buChar char="•"/>
            </a:pPr>
            <a:endParaRPr lang="en-US" altLang="en-US">
              <a:latin typeface="Helvetica" pitchFamily="2"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7A707D0-5A4F-2740-ADA5-3999F8470DA7}"/>
              </a:ext>
            </a:extLst>
          </p:cNvPr>
          <p:cNvSpPr>
            <a:spLocks noGrp="1" noChangeArrowheads="1"/>
          </p:cNvSpPr>
          <p:nvPr>
            <p:ph type="sldNum" sz="quarter" idx="5"/>
          </p:nvPr>
        </p:nvSpPr>
        <p:spPr>
          <a:ln/>
        </p:spPr>
        <p:txBody>
          <a:bodyPr/>
          <a:lstStyle/>
          <a:p>
            <a:fld id="{51BF3AF4-1908-C44B-B21A-89E0A630F18A}" type="slidenum">
              <a:rPr lang="en-US" altLang="en-US"/>
              <a:pPr/>
              <a:t>32</a:t>
            </a:fld>
            <a:endParaRPr lang="en-US" altLang="en-US"/>
          </a:p>
        </p:txBody>
      </p:sp>
      <p:sp>
        <p:nvSpPr>
          <p:cNvPr id="166914" name="Rectangle 2">
            <a:extLst>
              <a:ext uri="{FF2B5EF4-FFF2-40B4-BE49-F238E27FC236}">
                <a16:creationId xmlns:a16="http://schemas.microsoft.com/office/drawing/2014/main" id="{A2342687-7A1E-BF44-BCE0-BB316D1ABF85}"/>
              </a:ext>
            </a:extLst>
          </p:cNvPr>
          <p:cNvSpPr>
            <a:spLocks noChangeArrowheads="1" noTextEdit="1"/>
          </p:cNvSpPr>
          <p:nvPr>
            <p:ph type="sldImg"/>
          </p:nvPr>
        </p:nvSpPr>
        <p:spPr>
          <a:ln/>
        </p:spPr>
      </p:sp>
      <p:sp>
        <p:nvSpPr>
          <p:cNvPr id="166915" name="Rectangle 3">
            <a:extLst>
              <a:ext uri="{FF2B5EF4-FFF2-40B4-BE49-F238E27FC236}">
                <a16:creationId xmlns:a16="http://schemas.microsoft.com/office/drawing/2014/main" id="{4D9B17C2-79CC-814F-A7F8-C1003BD40AA0}"/>
              </a:ext>
            </a:extLst>
          </p:cNvPr>
          <p:cNvSpPr>
            <a:spLocks noGrp="1" noChangeArrowheads="1"/>
          </p:cNvSpPr>
          <p:nvPr>
            <p:ph type="body" idx="1"/>
          </p:nvPr>
        </p:nvSpPr>
        <p:spPr/>
        <p:txBody>
          <a:bodyPr/>
          <a:lstStyle/>
          <a:p>
            <a:r>
              <a:rPr lang="en-US" altLang="en-US"/>
              <a:t>Lots of beasts survived the KT event - frogs, lizards, snakes, crocodiles, birds, mammals…</a:t>
            </a:r>
          </a:p>
          <a:p>
            <a:endParaRPr lang="en-US" altLang="en-US"/>
          </a:p>
          <a:p>
            <a:r>
              <a:rPr lang="en-US" altLang="en-US"/>
              <a:t>But would the mammals have taken over the world 65 million years ago if the dinosaurs had not been cleared aside?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2CFD48C-37EE-654C-B796-5970306433BD}"/>
              </a:ext>
            </a:extLst>
          </p:cNvPr>
          <p:cNvSpPr>
            <a:spLocks noGrp="1" noChangeArrowheads="1"/>
          </p:cNvSpPr>
          <p:nvPr>
            <p:ph type="sldNum" sz="quarter" idx="5"/>
          </p:nvPr>
        </p:nvSpPr>
        <p:spPr>
          <a:ln/>
        </p:spPr>
        <p:txBody>
          <a:bodyPr/>
          <a:lstStyle/>
          <a:p>
            <a:fld id="{242E9057-C839-3641-B9FE-C05171481850}" type="slidenum">
              <a:rPr lang="en-US" altLang="en-US"/>
              <a:pPr/>
              <a:t>4</a:t>
            </a:fld>
            <a:endParaRPr lang="en-US" altLang="en-US"/>
          </a:p>
        </p:txBody>
      </p:sp>
      <p:sp>
        <p:nvSpPr>
          <p:cNvPr id="108546" name="Rectangle 2">
            <a:extLst>
              <a:ext uri="{FF2B5EF4-FFF2-40B4-BE49-F238E27FC236}">
                <a16:creationId xmlns:a16="http://schemas.microsoft.com/office/drawing/2014/main" id="{12F1F22B-7947-5B48-866D-C720EE491F04}"/>
              </a:ext>
            </a:extLst>
          </p:cNvPr>
          <p:cNvSpPr>
            <a:spLocks noChangeArrowheads="1" noTextEdit="1"/>
          </p:cNvSpPr>
          <p:nvPr>
            <p:ph type="sldImg"/>
          </p:nvPr>
        </p:nvSpPr>
        <p:spPr>
          <a:ln/>
        </p:spPr>
      </p:sp>
      <p:sp>
        <p:nvSpPr>
          <p:cNvPr id="108547" name="Rectangle 3">
            <a:extLst>
              <a:ext uri="{FF2B5EF4-FFF2-40B4-BE49-F238E27FC236}">
                <a16:creationId xmlns:a16="http://schemas.microsoft.com/office/drawing/2014/main" id="{CFF12CDC-B3F9-A644-B3D9-709E23FF6BF3}"/>
              </a:ext>
            </a:extLst>
          </p:cNvPr>
          <p:cNvSpPr>
            <a:spLocks noGrp="1" noChangeArrowheads="1"/>
          </p:cNvSpPr>
          <p:nvPr>
            <p:ph type="body" idx="1"/>
          </p:nvPr>
        </p:nvSpPr>
        <p:spPr/>
        <p:txBody>
          <a:bodyPr/>
          <a:lstStyle/>
          <a:p>
            <a:r>
              <a:rPr lang="en-US" altLang="en-US" i="1"/>
              <a:t>Both these early dinosaurs were ‘human-sized’, both were bipedal, and both were meat-eaters</a:t>
            </a:r>
          </a:p>
          <a:p>
            <a:r>
              <a:rPr lang="en-US" altLang="en-US" i="1"/>
              <a:t>Eoraptor</a:t>
            </a:r>
            <a:r>
              <a:rPr lang="en-US" altLang="en-US"/>
              <a:t> was about 1 metre long, and Herrerasaurus</a:t>
            </a:r>
            <a:r>
              <a:rPr lang="en-US" altLang="en-US" i="1"/>
              <a:t> was 2-3 metres long</a:t>
            </a:r>
          </a:p>
          <a:p>
            <a:r>
              <a:rPr lang="en-US" altLang="en-US" i="1"/>
              <a:t>These two were quite rare in their faunas - maybe less than 5% of all the animals around at the time, so they did not ‘rule the Earth’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4043F68-6FD2-3F49-8576-13295DA73F0A}"/>
              </a:ext>
            </a:extLst>
          </p:cNvPr>
          <p:cNvSpPr>
            <a:spLocks noGrp="1" noChangeArrowheads="1"/>
          </p:cNvSpPr>
          <p:nvPr>
            <p:ph type="sldNum" sz="quarter" idx="5"/>
          </p:nvPr>
        </p:nvSpPr>
        <p:spPr>
          <a:ln/>
        </p:spPr>
        <p:txBody>
          <a:bodyPr/>
          <a:lstStyle/>
          <a:p>
            <a:fld id="{F28195A1-64D6-BC42-A21B-8CE6D34E5913}" type="slidenum">
              <a:rPr lang="en-US" altLang="en-US"/>
              <a:pPr/>
              <a:t>5</a:t>
            </a:fld>
            <a:endParaRPr lang="en-US" altLang="en-US"/>
          </a:p>
        </p:txBody>
      </p:sp>
      <p:sp>
        <p:nvSpPr>
          <p:cNvPr id="109570" name="Rectangle 2">
            <a:extLst>
              <a:ext uri="{FF2B5EF4-FFF2-40B4-BE49-F238E27FC236}">
                <a16:creationId xmlns:a16="http://schemas.microsoft.com/office/drawing/2014/main" id="{E6F36CFF-6A77-BA49-95E2-C2D29E53BDDE}"/>
              </a:ext>
            </a:extLst>
          </p:cNvPr>
          <p:cNvSpPr>
            <a:spLocks noChangeArrowheads="1" noTextEdit="1"/>
          </p:cNvSpPr>
          <p:nvPr>
            <p:ph type="sldImg"/>
          </p:nvPr>
        </p:nvSpPr>
        <p:spPr>
          <a:ln/>
        </p:spPr>
      </p:sp>
      <p:sp>
        <p:nvSpPr>
          <p:cNvPr id="109571" name="Rectangle 3">
            <a:extLst>
              <a:ext uri="{FF2B5EF4-FFF2-40B4-BE49-F238E27FC236}">
                <a16:creationId xmlns:a16="http://schemas.microsoft.com/office/drawing/2014/main" id="{31FF76BB-3004-BE43-9FB7-7D2A5B634DBE}"/>
              </a:ext>
            </a:extLst>
          </p:cNvPr>
          <p:cNvSpPr>
            <a:spLocks noGrp="1" noChangeArrowheads="1"/>
          </p:cNvSpPr>
          <p:nvPr>
            <p:ph type="body" idx="1"/>
          </p:nvPr>
        </p:nvSpPr>
        <p:spPr/>
        <p:txBody>
          <a:bodyPr/>
          <a:lstStyle/>
          <a:p>
            <a:r>
              <a:rPr lang="en-US" altLang="en-US"/>
              <a:t>The age of dinosaurs came after a long history of the Earth and evolution.</a:t>
            </a:r>
          </a:p>
          <a:p>
            <a:endParaRPr lang="en-US" altLang="en-US"/>
          </a:p>
          <a:p>
            <a:r>
              <a:rPr lang="en-US" altLang="en-US"/>
              <a:t>If you think about the history of the Earth as just one 24-hour day, then life appeared at 6 o’clock in the morning, the first fishes at 9 in the evening, and the first dinosaurs at 10.30 in the evening.  Humans appeared about five minutes before midnight!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7183217-09C8-8245-AC92-3E42D35480AF}"/>
              </a:ext>
            </a:extLst>
          </p:cNvPr>
          <p:cNvSpPr>
            <a:spLocks noGrp="1" noChangeArrowheads="1"/>
          </p:cNvSpPr>
          <p:nvPr>
            <p:ph type="sldNum" sz="quarter" idx="5"/>
          </p:nvPr>
        </p:nvSpPr>
        <p:spPr>
          <a:ln/>
        </p:spPr>
        <p:txBody>
          <a:bodyPr/>
          <a:lstStyle/>
          <a:p>
            <a:fld id="{7CFE7A93-D984-1C4E-B12C-D54402491302}" type="slidenum">
              <a:rPr lang="en-US" altLang="en-US"/>
              <a:pPr/>
              <a:t>6</a:t>
            </a:fld>
            <a:endParaRPr lang="en-US" altLang="en-US"/>
          </a:p>
        </p:txBody>
      </p:sp>
      <p:sp>
        <p:nvSpPr>
          <p:cNvPr id="104450" name="Rectangle 2">
            <a:extLst>
              <a:ext uri="{FF2B5EF4-FFF2-40B4-BE49-F238E27FC236}">
                <a16:creationId xmlns:a16="http://schemas.microsoft.com/office/drawing/2014/main" id="{6F41E742-64C6-7B4E-8498-9DCECE356911}"/>
              </a:ext>
            </a:extLst>
          </p:cNvPr>
          <p:cNvSpPr>
            <a:spLocks noChangeArrowheads="1" noTextEdit="1"/>
          </p:cNvSpPr>
          <p:nvPr>
            <p:ph type="sldImg"/>
          </p:nvPr>
        </p:nvSpPr>
        <p:spPr>
          <a:ln/>
        </p:spPr>
      </p:sp>
      <p:sp>
        <p:nvSpPr>
          <p:cNvPr id="104451" name="Rectangle 3">
            <a:extLst>
              <a:ext uri="{FF2B5EF4-FFF2-40B4-BE49-F238E27FC236}">
                <a16:creationId xmlns:a16="http://schemas.microsoft.com/office/drawing/2014/main" id="{48094BBA-075B-E24C-82C1-7FDA3D642F6A}"/>
              </a:ext>
            </a:extLst>
          </p:cNvPr>
          <p:cNvSpPr>
            <a:spLocks noGrp="1" noChangeArrowheads="1"/>
          </p:cNvSpPr>
          <p:nvPr>
            <p:ph type="body" idx="1"/>
          </p:nvPr>
        </p:nvSpPr>
        <p:spPr/>
        <p:txBody>
          <a:bodyPr/>
          <a:lstStyle/>
          <a:p>
            <a:pPr>
              <a:buFontTx/>
              <a:buChar char="•"/>
            </a:pPr>
            <a:r>
              <a:rPr lang="en-US" altLang="en-US"/>
              <a:t>The Mesozoic Era is often called the “Age of the Dinosaurs” because for more than 150 million years a single, extremely diverse group of reptiles (the dinosaurs) dominated life on land.</a:t>
            </a:r>
          </a:p>
          <a:p>
            <a:pPr lvl="3">
              <a:buFontTx/>
              <a:buChar char="•"/>
            </a:pPr>
            <a:r>
              <a:rPr lang="en-US" altLang="en-US">
                <a:latin typeface="Helvetica" pitchFamily="2" charset="0"/>
              </a:rPr>
              <a:t>The Mesozoic Era contains the perhaps more familiar Triassic, Jurassic and Cretaceous periods.</a:t>
            </a:r>
          </a:p>
          <a:p>
            <a:pPr lvl="3">
              <a:buFontTx/>
              <a:buChar char="•"/>
            </a:pPr>
            <a:r>
              <a:rPr lang="en-US" altLang="en-US">
                <a:latin typeface="Helvetica" pitchFamily="2" charset="0"/>
              </a:rPr>
              <a:t>During this period of dinosaur predominance, which encompassed the Jurassic and Cretaceous periods, nearly every known land animal larger than 1 meter in length was a dinosaur.</a:t>
            </a:r>
          </a:p>
          <a:p>
            <a:pPr>
              <a:buFontTx/>
              <a:buChar char="•"/>
            </a:pPr>
            <a:r>
              <a:rPr lang="en-US" altLang="en-US">
                <a:latin typeface="Helvetica" pitchFamily="2" charset="0"/>
              </a:rPr>
              <a:t>During the Paleozoic (542-251 million years ago) and Mesozoic (250-65 million years ago) Eras the Earth</a:t>
            </a:r>
            <a:r>
              <a:rPr lang="en-US" altLang="en-US"/>
              <a:t>’</a:t>
            </a:r>
            <a:r>
              <a:rPr lang="en-US" altLang="en-US">
                <a:latin typeface="Helvetica" pitchFamily="2" charset="0"/>
              </a:rPr>
              <a:t>s continents formed a singe land mass (a supercontinent) called Pangea (pictured left of screen).</a:t>
            </a:r>
          </a:p>
          <a:p>
            <a:pPr lvl="2">
              <a:buFontTx/>
              <a:buChar char="•"/>
            </a:pPr>
            <a:r>
              <a:rPr lang="en-US" altLang="en-US">
                <a:latin typeface="Helvetica" pitchFamily="2" charset="0"/>
              </a:rPr>
              <a:t>Pangaea is believed to have broken up about 180 million years ago in the Jurassic Period, first into two supercontinents (Gondwana to the </a:t>
            </a:r>
            <a:r>
              <a:rPr lang="en-US" altLang="en-US">
                <a:solidFill>
                  <a:srgbClr val="002BB8"/>
                </a:solidFill>
                <a:latin typeface="Helvetica" pitchFamily="2" charset="0"/>
              </a:rPr>
              <a:t>south</a:t>
            </a:r>
            <a:r>
              <a:rPr lang="en-US" altLang="en-US">
                <a:latin typeface="Helvetica" pitchFamily="2" charset="0"/>
              </a:rPr>
              <a:t> and </a:t>
            </a:r>
            <a:r>
              <a:rPr lang="en-US" altLang="en-US">
                <a:solidFill>
                  <a:srgbClr val="002BB8"/>
                </a:solidFill>
                <a:latin typeface="Helvetica" pitchFamily="2" charset="0"/>
              </a:rPr>
              <a:t>Laurasia</a:t>
            </a:r>
            <a:r>
              <a:rPr lang="en-US" altLang="en-US">
                <a:latin typeface="Helvetica" pitchFamily="2" charset="0"/>
              </a:rPr>
              <a:t> to the </a:t>
            </a:r>
            <a:r>
              <a:rPr lang="en-US" altLang="en-US">
                <a:solidFill>
                  <a:srgbClr val="002BB8"/>
                </a:solidFill>
                <a:latin typeface="Helvetica" pitchFamily="2" charset="0"/>
              </a:rPr>
              <a:t>north</a:t>
            </a:r>
            <a:r>
              <a:rPr lang="en-US" altLang="en-US">
                <a:latin typeface="Helvetica" pitchFamily="2" charset="0"/>
              </a:rPr>
              <a:t>), thereafter into the </a:t>
            </a:r>
            <a:r>
              <a:rPr lang="en-US" altLang="en-US">
                <a:solidFill>
                  <a:srgbClr val="002BB8"/>
                </a:solidFill>
                <a:latin typeface="Helvetica" pitchFamily="2" charset="0"/>
              </a:rPr>
              <a:t>continents</a:t>
            </a:r>
            <a:r>
              <a:rPr lang="en-US" altLang="en-US">
                <a:latin typeface="Helvetica" pitchFamily="2" charset="0"/>
              </a:rPr>
              <a:t> as we understand them today (see animation).</a:t>
            </a:r>
          </a:p>
          <a:p>
            <a:pPr lvl="2">
              <a:buFontTx/>
              <a:buChar char="•"/>
            </a:pPr>
            <a:r>
              <a:rPr lang="en-US" altLang="en-US">
                <a:latin typeface="Helvetica" pitchFamily="2" charset="0"/>
              </a:rPr>
              <a:t>The fact that all the continents were joined together explains why we see the same kinds of dinosaur fossils on different continents today.</a:t>
            </a:r>
          </a:p>
          <a:p>
            <a:pPr>
              <a:buFontTx/>
              <a:buChar char="•"/>
            </a:pPr>
            <a:endParaRPr lang="en-US" altLang="en-US">
              <a:latin typeface="Helvetica" pitchFamily="2"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E0B1014-AE92-D340-883C-D68A145AB787}"/>
              </a:ext>
            </a:extLst>
          </p:cNvPr>
          <p:cNvSpPr>
            <a:spLocks noGrp="1" noChangeArrowheads="1"/>
          </p:cNvSpPr>
          <p:nvPr>
            <p:ph type="sldNum" sz="quarter" idx="5"/>
          </p:nvPr>
        </p:nvSpPr>
        <p:spPr>
          <a:ln/>
        </p:spPr>
        <p:txBody>
          <a:bodyPr/>
          <a:lstStyle/>
          <a:p>
            <a:fld id="{2D0A2FEF-E565-274C-A387-95ACA47C40A8}" type="slidenum">
              <a:rPr lang="en-US" altLang="en-US"/>
              <a:pPr/>
              <a:t>7</a:t>
            </a:fld>
            <a:endParaRPr lang="en-US" altLang="en-US"/>
          </a:p>
        </p:txBody>
      </p:sp>
      <p:sp>
        <p:nvSpPr>
          <p:cNvPr id="111618" name="Rectangle 2">
            <a:extLst>
              <a:ext uri="{FF2B5EF4-FFF2-40B4-BE49-F238E27FC236}">
                <a16:creationId xmlns:a16="http://schemas.microsoft.com/office/drawing/2014/main" id="{C8DC4555-3B4C-F547-9E11-D5AB2BC5848D}"/>
              </a:ext>
            </a:extLst>
          </p:cNvPr>
          <p:cNvSpPr>
            <a:spLocks noChangeArrowheads="1" noTextEdit="1"/>
          </p:cNvSpPr>
          <p:nvPr>
            <p:ph type="sldImg"/>
          </p:nvPr>
        </p:nvSpPr>
        <p:spPr>
          <a:ln/>
        </p:spPr>
      </p:sp>
      <p:sp>
        <p:nvSpPr>
          <p:cNvPr id="111619" name="Rectangle 3">
            <a:extLst>
              <a:ext uri="{FF2B5EF4-FFF2-40B4-BE49-F238E27FC236}">
                <a16:creationId xmlns:a16="http://schemas.microsoft.com/office/drawing/2014/main" id="{6DED4B39-0335-2340-A5D6-8F6A832691F4}"/>
              </a:ext>
            </a:extLst>
          </p:cNvPr>
          <p:cNvSpPr>
            <a:spLocks noGrp="1" noChangeArrowheads="1"/>
          </p:cNvSpPr>
          <p:nvPr>
            <p:ph type="body" idx="1"/>
          </p:nvPr>
        </p:nvSpPr>
        <p:spPr/>
        <p:txBody>
          <a:bodyPr/>
          <a:lstStyle/>
          <a:p>
            <a:pPr>
              <a:buFontTx/>
              <a:buChar char="•"/>
            </a:pPr>
            <a:r>
              <a:rPr lang="en-US" altLang="en-US"/>
              <a:t>There are over 950 known species of dinosaur!!</a:t>
            </a:r>
          </a:p>
          <a:p>
            <a:pPr>
              <a:buFontTx/>
              <a:buChar char="•"/>
            </a:pPr>
            <a:r>
              <a:rPr lang="en-US" altLang="en-US"/>
              <a:t>These can be divided into two groups:</a:t>
            </a:r>
          </a:p>
          <a:p>
            <a:pPr lvl="2">
              <a:buFontTx/>
              <a:buChar char="•"/>
            </a:pPr>
            <a:r>
              <a:rPr lang="en-US" altLang="en-US" sz="700">
                <a:latin typeface="Comic Sans MS" panose="030F0902030302020204" pitchFamily="66" charset="0"/>
              </a:rPr>
              <a:t>The SAURISCHIA (reptile hipped) dinosaurs - the flesh-eating THEROPODS and the long necked (usually large) plant-eating SAUROPODOMORPHS</a:t>
            </a:r>
          </a:p>
          <a:p>
            <a:pPr lvl="2">
              <a:buFontTx/>
              <a:buChar char="•"/>
            </a:pPr>
            <a:r>
              <a:rPr lang="en-US" altLang="en-US"/>
              <a:t>The </a:t>
            </a:r>
            <a:r>
              <a:rPr lang="en-US" altLang="en-US" sz="700">
                <a:latin typeface="Comic Sans MS" panose="030F0902030302020204" pitchFamily="66" charset="0"/>
              </a:rPr>
              <a:t>ORNITHISCHIA (bird hipped) dinosaurs - all plant-eaters, including the two-legged ORNITHOPODS and the  various armoured forms</a:t>
            </a:r>
          </a:p>
          <a:p>
            <a:pPr lvl="2">
              <a:buFontTx/>
              <a:buChar char="•"/>
            </a:pPr>
            <a:endParaRPr lang="en-US" altLang="en-US"/>
          </a:p>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488F2D7-5E71-C145-8CAF-87ACBCB40D8E}"/>
              </a:ext>
            </a:extLst>
          </p:cNvPr>
          <p:cNvSpPr>
            <a:spLocks noGrp="1" noChangeArrowheads="1"/>
          </p:cNvSpPr>
          <p:nvPr>
            <p:ph type="sldNum" sz="quarter" idx="5"/>
          </p:nvPr>
        </p:nvSpPr>
        <p:spPr>
          <a:ln/>
        </p:spPr>
        <p:txBody>
          <a:bodyPr/>
          <a:lstStyle/>
          <a:p>
            <a:fld id="{2260C29C-57EE-D147-BB20-CF636C9B0DB9}" type="slidenum">
              <a:rPr lang="en-US" altLang="en-US"/>
              <a:pPr/>
              <a:t>8</a:t>
            </a:fld>
            <a:endParaRPr lang="en-US" altLang="en-US"/>
          </a:p>
        </p:txBody>
      </p:sp>
      <p:sp>
        <p:nvSpPr>
          <p:cNvPr id="121858" name="Rectangle 2">
            <a:extLst>
              <a:ext uri="{FF2B5EF4-FFF2-40B4-BE49-F238E27FC236}">
                <a16:creationId xmlns:a16="http://schemas.microsoft.com/office/drawing/2014/main" id="{DAD89A69-7DC1-434B-9BEE-CCE401EB5B2E}"/>
              </a:ext>
            </a:extLst>
          </p:cNvPr>
          <p:cNvSpPr>
            <a:spLocks noChangeArrowheads="1" noTextEdit="1"/>
          </p:cNvSpPr>
          <p:nvPr>
            <p:ph type="sldImg"/>
          </p:nvPr>
        </p:nvSpPr>
        <p:spPr>
          <a:ln/>
        </p:spPr>
      </p:sp>
      <p:sp>
        <p:nvSpPr>
          <p:cNvPr id="121859" name="Rectangle 3">
            <a:extLst>
              <a:ext uri="{FF2B5EF4-FFF2-40B4-BE49-F238E27FC236}">
                <a16:creationId xmlns:a16="http://schemas.microsoft.com/office/drawing/2014/main" id="{1BA216F8-9169-A34B-9946-A12861F99BD2}"/>
              </a:ext>
            </a:extLst>
          </p:cNvPr>
          <p:cNvSpPr>
            <a:spLocks noGrp="1" noChangeArrowheads="1"/>
          </p:cNvSpPr>
          <p:nvPr>
            <p:ph type="body" idx="1"/>
          </p:nvPr>
        </p:nvSpPr>
        <p:spPr/>
        <p:txBody>
          <a:bodyPr/>
          <a:lstStyle/>
          <a:p>
            <a:r>
              <a:rPr lang="en-US" altLang="en-US"/>
              <a:t>The six or seven major dinosaur groups can be shown in a CLADOGRAM - a simple branching tree that represents closeness of relationship.</a:t>
            </a:r>
          </a:p>
          <a:p>
            <a:endParaRPr lang="en-US" altLang="en-US"/>
          </a:p>
          <a:p>
            <a:r>
              <a:rPr lang="en-US" altLang="en-US"/>
              <a:t>[Silesaurus is a dinosauromorph - a dinosaur-like animal (nearly, but not quite, a dinosaur) from the Late Triassic of Poland]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C4A0E43-A637-1F4A-AE88-10ECECE8C80E}"/>
              </a:ext>
            </a:extLst>
          </p:cNvPr>
          <p:cNvSpPr>
            <a:spLocks noGrp="1" noChangeArrowheads="1"/>
          </p:cNvSpPr>
          <p:nvPr>
            <p:ph type="sldNum" sz="quarter" idx="5"/>
          </p:nvPr>
        </p:nvSpPr>
        <p:spPr>
          <a:ln/>
        </p:spPr>
        <p:txBody>
          <a:bodyPr/>
          <a:lstStyle/>
          <a:p>
            <a:fld id="{F014BB29-94B9-384E-A250-7CA5CC0F3E8C}" type="slidenum">
              <a:rPr lang="en-US" altLang="en-US"/>
              <a:pPr/>
              <a:t>9</a:t>
            </a:fld>
            <a:endParaRPr lang="en-US" altLang="en-US"/>
          </a:p>
        </p:txBody>
      </p:sp>
      <p:sp>
        <p:nvSpPr>
          <p:cNvPr id="122882" name="Rectangle 2">
            <a:extLst>
              <a:ext uri="{FF2B5EF4-FFF2-40B4-BE49-F238E27FC236}">
                <a16:creationId xmlns:a16="http://schemas.microsoft.com/office/drawing/2014/main" id="{F5C3F5BA-424C-604F-934E-2F034DBDB752}"/>
              </a:ext>
            </a:extLst>
          </p:cNvPr>
          <p:cNvSpPr>
            <a:spLocks noChangeArrowheads="1" noTextEdit="1"/>
          </p:cNvSpPr>
          <p:nvPr>
            <p:ph type="sldImg"/>
          </p:nvPr>
        </p:nvSpPr>
        <p:spPr>
          <a:ln/>
        </p:spPr>
      </p:sp>
      <p:sp>
        <p:nvSpPr>
          <p:cNvPr id="122883" name="Rectangle 3">
            <a:extLst>
              <a:ext uri="{FF2B5EF4-FFF2-40B4-BE49-F238E27FC236}">
                <a16:creationId xmlns:a16="http://schemas.microsoft.com/office/drawing/2014/main" id="{859FF6CA-6FCD-B84E-9006-7D0EE52E9298}"/>
              </a:ext>
            </a:extLst>
          </p:cNvPr>
          <p:cNvSpPr>
            <a:spLocks noGrp="1" noChangeArrowheads="1"/>
          </p:cNvSpPr>
          <p:nvPr>
            <p:ph type="body" idx="1"/>
          </p:nvPr>
        </p:nvSpPr>
        <p:spPr/>
        <p:txBody>
          <a:bodyPr/>
          <a:lstStyle/>
          <a:p>
            <a:r>
              <a:rPr lang="en-US" altLang="en-US"/>
              <a:t>Theropods ranged in size from animals like Compsognathus, the size of a turkey, to the awesome Tyrannosaurus rex, weighing five tonnes or more - the largest meat-eating animal ever; the largest biped - just imagine the biggest elephant balanced up on two legs!</a:t>
            </a:r>
          </a:p>
          <a:p>
            <a:endParaRPr lang="en-US" altLang="en-US"/>
          </a:p>
          <a:p>
            <a:r>
              <a:rPr lang="en-US" altLang="en-US"/>
              <a:t>They all ate meat, using their sharp teeth to tear the flesh.  The teeth kept growing, so if a few snapped off, more grew up from below.  They could grab abd grapple with prey with their hands.</a:t>
            </a: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4.png"/><Relationship Id="rId10" Type="http://schemas.openxmlformats.org/officeDocument/2006/relationships/image" Target="../media/image11.jpeg"/><Relationship Id="rId4" Type="http://schemas.openxmlformats.org/officeDocument/2006/relationships/image" Target="../media/image3.png"/><Relationship Id="rId9" Type="http://schemas.openxmlformats.org/officeDocument/2006/relationships/image" Target="../media/image10.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119" name="Picture 23">
            <a:extLst>
              <a:ext uri="{FF2B5EF4-FFF2-40B4-BE49-F238E27FC236}">
                <a16:creationId xmlns:a16="http://schemas.microsoft.com/office/drawing/2014/main" id="{D15DC465-BF2F-8243-95EC-3E4726B9327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5588" cy="6337300"/>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a:extLst>
              <a:ext uri="{FF2B5EF4-FFF2-40B4-BE49-F238E27FC236}">
                <a16:creationId xmlns:a16="http://schemas.microsoft.com/office/drawing/2014/main" id="{55373F06-15F7-DC46-BBE5-76FD1FEB1BD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725488"/>
          </a:xfrm>
          <a:prstGeom prst="rect">
            <a:avLst/>
          </a:prstGeom>
          <a:noFill/>
          <a:extLst>
            <a:ext uri="{909E8E84-426E-40DD-AFC4-6F175D3DCCD1}">
              <a14:hiddenFill xmlns:a14="http://schemas.microsoft.com/office/drawing/2010/main">
                <a:solidFill>
                  <a:srgbClr val="FFFFFF"/>
                </a:solidFill>
              </a14:hiddenFill>
            </a:ext>
          </a:extLst>
        </p:spPr>
      </p:pic>
      <p:sp>
        <p:nvSpPr>
          <p:cNvPr id="4100" name="Rectangle 4">
            <a:extLst>
              <a:ext uri="{FF2B5EF4-FFF2-40B4-BE49-F238E27FC236}">
                <a16:creationId xmlns:a16="http://schemas.microsoft.com/office/drawing/2014/main" id="{7F36742E-D8A1-E34B-A605-113890D5732E}"/>
              </a:ext>
            </a:extLst>
          </p:cNvPr>
          <p:cNvSpPr>
            <a:spLocks noGrp="1" noChangeArrowheads="1"/>
          </p:cNvSpPr>
          <p:nvPr>
            <p:ph type="ctrTitle"/>
          </p:nvPr>
        </p:nvSpPr>
        <p:spPr>
          <a:xfrm>
            <a:off x="685800" y="1447800"/>
            <a:ext cx="7772400" cy="1143000"/>
          </a:xfrm>
        </p:spPr>
        <p:txBody>
          <a:bodyPr/>
          <a:lstStyle>
            <a:lvl1pPr>
              <a:defRPr/>
            </a:lvl1pPr>
          </a:lstStyle>
          <a:p>
            <a:pPr lvl="0"/>
            <a:r>
              <a:rPr lang="en-US" altLang="en-US" noProof="0"/>
              <a:t>Click to edit Master title style</a:t>
            </a:r>
          </a:p>
        </p:txBody>
      </p:sp>
      <p:sp>
        <p:nvSpPr>
          <p:cNvPr id="4101" name="Rectangle 5">
            <a:extLst>
              <a:ext uri="{FF2B5EF4-FFF2-40B4-BE49-F238E27FC236}">
                <a16:creationId xmlns:a16="http://schemas.microsoft.com/office/drawing/2014/main" id="{ECE9AF06-24E6-4049-8B9F-C352C9A4B728}"/>
              </a:ext>
            </a:extLst>
          </p:cNvPr>
          <p:cNvSpPr>
            <a:spLocks noGrp="1" noChangeArrowheads="1"/>
          </p:cNvSpPr>
          <p:nvPr>
            <p:ph type="subTitle" idx="1"/>
          </p:nvPr>
        </p:nvSpPr>
        <p:spPr>
          <a:xfrm>
            <a:off x="1371600" y="3429000"/>
            <a:ext cx="6400800" cy="1752600"/>
          </a:xfrm>
        </p:spPr>
        <p:txBody>
          <a:bodyPr/>
          <a:lstStyle>
            <a:lvl1pPr marL="0" indent="0" algn="ctr">
              <a:buFontTx/>
              <a:buNone/>
              <a:defRPr/>
            </a:lvl1pPr>
          </a:lstStyle>
          <a:p>
            <a:pPr lvl="0"/>
            <a:r>
              <a:rPr lang="en-US" altLang="en-US" noProof="0"/>
              <a:t>Click to edit Master subtitle style</a:t>
            </a:r>
          </a:p>
        </p:txBody>
      </p:sp>
      <p:pic>
        <p:nvPicPr>
          <p:cNvPr id="4105" name="Picture 9">
            <a:extLst>
              <a:ext uri="{FF2B5EF4-FFF2-40B4-BE49-F238E27FC236}">
                <a16:creationId xmlns:a16="http://schemas.microsoft.com/office/drawing/2014/main" id="{8380F9F4-B65D-5246-8D2E-30F23D5712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219200" cy="368300"/>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a:extLst>
              <a:ext uri="{FF2B5EF4-FFF2-40B4-BE49-F238E27FC236}">
                <a16:creationId xmlns:a16="http://schemas.microsoft.com/office/drawing/2014/main" id="{AC63839F-AD2E-E545-97DE-7386DE3C62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73025"/>
            <a:ext cx="612775" cy="612775"/>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a:extLst>
              <a:ext uri="{FF2B5EF4-FFF2-40B4-BE49-F238E27FC236}">
                <a16:creationId xmlns:a16="http://schemas.microsoft.com/office/drawing/2014/main" id="{40787BCB-C3F4-1742-B4F9-79B448D4AD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6442075"/>
            <a:ext cx="387350" cy="357188"/>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a:extLst>
              <a:ext uri="{FF2B5EF4-FFF2-40B4-BE49-F238E27FC236}">
                <a16:creationId xmlns:a16="http://schemas.microsoft.com/office/drawing/2014/main" id="{30A4CC42-6656-C24A-9C10-957F61BD59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6437313"/>
            <a:ext cx="298450" cy="354012"/>
          </a:xfrm>
          <a:prstGeom prst="rect">
            <a:avLst/>
          </a:prstGeom>
          <a:noFill/>
          <a:extLst>
            <a:ext uri="{909E8E84-426E-40DD-AFC4-6F175D3DCCD1}">
              <a14:hiddenFill xmlns:a14="http://schemas.microsoft.com/office/drawing/2010/main">
                <a:solidFill>
                  <a:srgbClr val="FFFFFF"/>
                </a:solidFill>
              </a14:hiddenFill>
            </a:ext>
          </a:extLst>
        </p:spPr>
      </p:pic>
      <p:pic>
        <p:nvPicPr>
          <p:cNvPr id="4113" name="Picture 17">
            <a:extLst>
              <a:ext uri="{FF2B5EF4-FFF2-40B4-BE49-F238E27FC236}">
                <a16:creationId xmlns:a16="http://schemas.microsoft.com/office/drawing/2014/main" id="{91E39772-0D10-4C4A-A165-D250BACEA5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6437313"/>
            <a:ext cx="357188" cy="350837"/>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a:extLst>
              <a:ext uri="{FF2B5EF4-FFF2-40B4-BE49-F238E27FC236}">
                <a16:creationId xmlns:a16="http://schemas.microsoft.com/office/drawing/2014/main" id="{95787B2D-85C0-D942-A8E3-FE02C0B9F5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1400" y="6445250"/>
            <a:ext cx="833438" cy="357188"/>
          </a:xfrm>
          <a:prstGeom prst="rect">
            <a:avLst/>
          </a:prstGeom>
          <a:noFill/>
          <a:extLst>
            <a:ext uri="{909E8E84-426E-40DD-AFC4-6F175D3DCCD1}">
              <a14:hiddenFill xmlns:a14="http://schemas.microsoft.com/office/drawing/2010/main">
                <a:solidFill>
                  <a:srgbClr val="FFFFFF"/>
                </a:solidFill>
              </a14:hiddenFill>
            </a:ext>
          </a:extLst>
        </p:spPr>
      </p:pic>
      <p:pic>
        <p:nvPicPr>
          <p:cNvPr id="4115" name="Picture 19">
            <a:extLst>
              <a:ext uri="{FF2B5EF4-FFF2-40B4-BE49-F238E27FC236}">
                <a16:creationId xmlns:a16="http://schemas.microsoft.com/office/drawing/2014/main" id="{5BE0DC3F-0CBD-5042-B48B-32312C5FE9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0" y="6427788"/>
            <a:ext cx="522288" cy="357187"/>
          </a:xfrm>
          <a:prstGeom prst="rect">
            <a:avLst/>
          </a:prstGeom>
          <a:noFill/>
          <a:extLst>
            <a:ext uri="{909E8E84-426E-40DD-AFC4-6F175D3DCCD1}">
              <a14:hiddenFill xmlns:a14="http://schemas.microsoft.com/office/drawing/2010/main">
                <a:solidFill>
                  <a:srgbClr val="FFFFFF"/>
                </a:solidFill>
              </a14:hiddenFill>
            </a:ext>
          </a:extLst>
        </p:spPr>
      </p:pic>
      <p:sp>
        <p:nvSpPr>
          <p:cNvPr id="4120" name="Line 24">
            <a:extLst>
              <a:ext uri="{FF2B5EF4-FFF2-40B4-BE49-F238E27FC236}">
                <a16:creationId xmlns:a16="http://schemas.microsoft.com/office/drawing/2014/main" id="{5065D40E-E661-F940-AD22-44C1266040DE}"/>
              </a:ext>
            </a:extLst>
          </p:cNvPr>
          <p:cNvSpPr>
            <a:spLocks noChangeShapeType="1"/>
          </p:cNvSpPr>
          <p:nvPr userDrawn="1"/>
        </p:nvSpPr>
        <p:spPr bwMode="auto">
          <a:xfrm>
            <a:off x="0" y="6324600"/>
            <a:ext cx="9144000" cy="0"/>
          </a:xfrm>
          <a:prstGeom prst="line">
            <a:avLst/>
          </a:prstGeom>
          <a:noFill/>
          <a:ln w="63500">
            <a:solidFill>
              <a:srgbClr val="FF9F1B"/>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4123" name="Line 27">
            <a:extLst>
              <a:ext uri="{FF2B5EF4-FFF2-40B4-BE49-F238E27FC236}">
                <a16:creationId xmlns:a16="http://schemas.microsoft.com/office/drawing/2014/main" id="{0A89FF33-1684-DB4F-8D20-51A1E3594233}"/>
              </a:ext>
            </a:extLst>
          </p:cNvPr>
          <p:cNvSpPr>
            <a:spLocks noChangeShapeType="1"/>
          </p:cNvSpPr>
          <p:nvPr userDrawn="1"/>
        </p:nvSpPr>
        <p:spPr bwMode="auto">
          <a:xfrm flipV="1">
            <a:off x="0" y="735013"/>
            <a:ext cx="9139238" cy="17462"/>
          </a:xfrm>
          <a:prstGeom prst="line">
            <a:avLst/>
          </a:prstGeom>
          <a:noFill/>
          <a:ln w="63500">
            <a:solidFill>
              <a:srgbClr val="FF9F1B"/>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pic>
        <p:nvPicPr>
          <p:cNvPr id="4124" name="Picture 28">
            <a:extLst>
              <a:ext uri="{FF2B5EF4-FFF2-40B4-BE49-F238E27FC236}">
                <a16:creationId xmlns:a16="http://schemas.microsoft.com/office/drawing/2014/main" id="{9399E1E1-E8D3-1E43-9B25-8603B9BF47B3}"/>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9700" y="6432550"/>
            <a:ext cx="1293813" cy="357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FE079-14A9-164C-9FC9-4FBBCD06AE4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0A56C91C-49A2-4846-A91F-6C1788C3EA1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7A909F6-3299-5943-9FAE-2A993574190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681E09C-4EAE-CF46-A033-6DAEDB58A42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79BDFBD-6FE1-4749-B002-2015AACF9115}"/>
              </a:ext>
            </a:extLst>
          </p:cNvPr>
          <p:cNvSpPr>
            <a:spLocks noGrp="1"/>
          </p:cNvSpPr>
          <p:nvPr>
            <p:ph type="sldNum" sz="quarter" idx="12"/>
          </p:nvPr>
        </p:nvSpPr>
        <p:spPr/>
        <p:txBody>
          <a:bodyPr/>
          <a:lstStyle>
            <a:lvl1pPr>
              <a:defRPr/>
            </a:lvl1pPr>
          </a:lstStyle>
          <a:p>
            <a:fld id="{185E5C67-F4B4-3541-9220-DBFE102ADD57}" type="slidenum">
              <a:rPr lang="en-US" altLang="en-US"/>
              <a:pPr/>
              <a:t>‹#›</a:t>
            </a:fld>
            <a:endParaRPr lang="en-US" altLang="en-US"/>
          </a:p>
        </p:txBody>
      </p:sp>
    </p:spTree>
    <p:extLst>
      <p:ext uri="{BB962C8B-B14F-4D97-AF65-F5344CB8AC3E}">
        <p14:creationId xmlns:p14="http://schemas.microsoft.com/office/powerpoint/2010/main" val="2587970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7D8323-5502-2C4A-A5AF-527490FA23A8}"/>
              </a:ext>
            </a:extLst>
          </p:cNvPr>
          <p:cNvSpPr>
            <a:spLocks noGrp="1"/>
          </p:cNvSpPr>
          <p:nvPr>
            <p:ph type="title" orient="vert"/>
          </p:nvPr>
        </p:nvSpPr>
        <p:spPr>
          <a:xfrm>
            <a:off x="6515100" y="838200"/>
            <a:ext cx="1943100" cy="5257800"/>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D4AFD96-2AD4-4942-A170-88E2D6873E19}"/>
              </a:ext>
            </a:extLst>
          </p:cNvPr>
          <p:cNvSpPr>
            <a:spLocks noGrp="1"/>
          </p:cNvSpPr>
          <p:nvPr>
            <p:ph type="body" orient="vert" idx="1"/>
          </p:nvPr>
        </p:nvSpPr>
        <p:spPr>
          <a:xfrm>
            <a:off x="685800" y="838200"/>
            <a:ext cx="5676900" cy="52578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60439BF-3902-9345-AB89-E186FA534DF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8A0897C-6C93-E547-93ED-F7A35A9AB23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4B01E69-1B93-3D49-9538-B8EECF49C979}"/>
              </a:ext>
            </a:extLst>
          </p:cNvPr>
          <p:cNvSpPr>
            <a:spLocks noGrp="1"/>
          </p:cNvSpPr>
          <p:nvPr>
            <p:ph type="sldNum" sz="quarter" idx="12"/>
          </p:nvPr>
        </p:nvSpPr>
        <p:spPr/>
        <p:txBody>
          <a:bodyPr/>
          <a:lstStyle>
            <a:lvl1pPr>
              <a:defRPr/>
            </a:lvl1pPr>
          </a:lstStyle>
          <a:p>
            <a:fld id="{5AF4286B-EA00-BE48-A9B7-4D9D6A0F9F20}" type="slidenum">
              <a:rPr lang="en-US" altLang="en-US"/>
              <a:pPr/>
              <a:t>‹#›</a:t>
            </a:fld>
            <a:endParaRPr lang="en-US" altLang="en-US"/>
          </a:p>
        </p:txBody>
      </p:sp>
    </p:spTree>
    <p:extLst>
      <p:ext uri="{BB962C8B-B14F-4D97-AF65-F5344CB8AC3E}">
        <p14:creationId xmlns:p14="http://schemas.microsoft.com/office/powerpoint/2010/main" val="1785789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5EC7B-F697-934A-8AF7-899A6EAAC52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096F8A1-9512-3E4D-B78A-F901DBBFB0D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5BD5F27-FF38-EA4E-B1D9-D08E2ACB3C5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4ED369A-7241-A24B-BB31-3DADCD69946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0B404DB-D6D8-6F42-9A5B-9875CDFEA995}"/>
              </a:ext>
            </a:extLst>
          </p:cNvPr>
          <p:cNvSpPr>
            <a:spLocks noGrp="1"/>
          </p:cNvSpPr>
          <p:nvPr>
            <p:ph type="sldNum" sz="quarter" idx="12"/>
          </p:nvPr>
        </p:nvSpPr>
        <p:spPr/>
        <p:txBody>
          <a:bodyPr/>
          <a:lstStyle>
            <a:lvl1pPr>
              <a:defRPr/>
            </a:lvl1pPr>
          </a:lstStyle>
          <a:p>
            <a:fld id="{CDACF788-B363-8B44-BA25-EC8CD18ECF0E}" type="slidenum">
              <a:rPr lang="en-US" altLang="en-US"/>
              <a:pPr/>
              <a:t>‹#›</a:t>
            </a:fld>
            <a:endParaRPr lang="en-US" altLang="en-US"/>
          </a:p>
        </p:txBody>
      </p:sp>
    </p:spTree>
    <p:extLst>
      <p:ext uri="{BB962C8B-B14F-4D97-AF65-F5344CB8AC3E}">
        <p14:creationId xmlns:p14="http://schemas.microsoft.com/office/powerpoint/2010/main" val="1715798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250A6-E49B-A140-BF20-B4CC430AD9D7}"/>
              </a:ext>
            </a:extLst>
          </p:cNvPr>
          <p:cNvSpPr>
            <a:spLocks noGrp="1"/>
          </p:cNvSpPr>
          <p:nvPr>
            <p:ph type="title"/>
          </p:nvPr>
        </p:nvSpPr>
        <p:spPr>
          <a:xfrm>
            <a:off x="623888" y="1709738"/>
            <a:ext cx="78867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A8D61655-7318-9345-861C-81FED2CDB94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GB"/>
              <a:t>Click to edit Master text styles</a:t>
            </a:r>
          </a:p>
        </p:txBody>
      </p:sp>
      <p:sp>
        <p:nvSpPr>
          <p:cNvPr id="4" name="Date Placeholder 3">
            <a:extLst>
              <a:ext uri="{FF2B5EF4-FFF2-40B4-BE49-F238E27FC236}">
                <a16:creationId xmlns:a16="http://schemas.microsoft.com/office/drawing/2014/main" id="{AB286036-6224-5249-8F3C-CFD5D9FDB05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A5CAD90-A3EB-184A-9AB4-CA98D6CC3D4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579EA5D-6EA0-7B46-9873-E0076D806824}"/>
              </a:ext>
            </a:extLst>
          </p:cNvPr>
          <p:cNvSpPr>
            <a:spLocks noGrp="1"/>
          </p:cNvSpPr>
          <p:nvPr>
            <p:ph type="sldNum" sz="quarter" idx="12"/>
          </p:nvPr>
        </p:nvSpPr>
        <p:spPr/>
        <p:txBody>
          <a:bodyPr/>
          <a:lstStyle>
            <a:lvl1pPr>
              <a:defRPr/>
            </a:lvl1pPr>
          </a:lstStyle>
          <a:p>
            <a:fld id="{AF61F640-C3F3-5F49-8FE8-3461F5F5FED4}" type="slidenum">
              <a:rPr lang="en-US" altLang="en-US"/>
              <a:pPr/>
              <a:t>‹#›</a:t>
            </a:fld>
            <a:endParaRPr lang="en-US" altLang="en-US"/>
          </a:p>
        </p:txBody>
      </p:sp>
    </p:spTree>
    <p:extLst>
      <p:ext uri="{BB962C8B-B14F-4D97-AF65-F5344CB8AC3E}">
        <p14:creationId xmlns:p14="http://schemas.microsoft.com/office/powerpoint/2010/main" val="1614820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A3D4-92CE-AC43-BC7D-E55DAD5F0A8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1A6CD36-8CE3-E94A-9B1E-46A405D39F71}"/>
              </a:ext>
            </a:extLst>
          </p:cNvPr>
          <p:cNvSpPr>
            <a:spLocks noGrp="1"/>
          </p:cNvSpPr>
          <p:nvPr>
            <p:ph sz="half" idx="1"/>
          </p:nvPr>
        </p:nvSpPr>
        <p:spPr>
          <a:xfrm>
            <a:off x="685800" y="2133600"/>
            <a:ext cx="3810000" cy="3962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F51AC10-7B3E-5847-AEC7-5175AEED1D4E}"/>
              </a:ext>
            </a:extLst>
          </p:cNvPr>
          <p:cNvSpPr>
            <a:spLocks noGrp="1"/>
          </p:cNvSpPr>
          <p:nvPr>
            <p:ph sz="half" idx="2"/>
          </p:nvPr>
        </p:nvSpPr>
        <p:spPr>
          <a:xfrm>
            <a:off x="4648200" y="2133600"/>
            <a:ext cx="3810000" cy="3962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758DA89-B23E-AB43-829A-11286DCCA0A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A00E539-D911-8346-B619-2124BDB9989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2BDCE21-8F19-0647-B26C-49C8E05C636D}"/>
              </a:ext>
            </a:extLst>
          </p:cNvPr>
          <p:cNvSpPr>
            <a:spLocks noGrp="1"/>
          </p:cNvSpPr>
          <p:nvPr>
            <p:ph type="sldNum" sz="quarter" idx="12"/>
          </p:nvPr>
        </p:nvSpPr>
        <p:spPr/>
        <p:txBody>
          <a:bodyPr/>
          <a:lstStyle>
            <a:lvl1pPr>
              <a:defRPr/>
            </a:lvl1pPr>
          </a:lstStyle>
          <a:p>
            <a:fld id="{45E00231-B82C-C840-9F3C-4E28BD3F0B9D}" type="slidenum">
              <a:rPr lang="en-US" altLang="en-US"/>
              <a:pPr/>
              <a:t>‹#›</a:t>
            </a:fld>
            <a:endParaRPr lang="en-US" altLang="en-US"/>
          </a:p>
        </p:txBody>
      </p:sp>
    </p:spTree>
    <p:extLst>
      <p:ext uri="{BB962C8B-B14F-4D97-AF65-F5344CB8AC3E}">
        <p14:creationId xmlns:p14="http://schemas.microsoft.com/office/powerpoint/2010/main" val="2809767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CDDC-1C71-D54E-87D1-79CEE62FE953}"/>
              </a:ext>
            </a:extLst>
          </p:cNvPr>
          <p:cNvSpPr>
            <a:spLocks noGrp="1"/>
          </p:cNvSpPr>
          <p:nvPr>
            <p:ph type="title"/>
          </p:nvPr>
        </p:nvSpPr>
        <p:spPr>
          <a:xfrm>
            <a:off x="630238" y="365125"/>
            <a:ext cx="78867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6290D6F7-81FE-6F4F-8C4F-EB175C0044F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42322F8-DADD-7949-B497-629C86BDC028}"/>
              </a:ext>
            </a:extLst>
          </p:cNvPr>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11EFE47-2453-4F4B-B020-64C51776A89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47FA41F-6A65-C942-AC2C-B465CE29BA7B}"/>
              </a:ext>
            </a:extLst>
          </p:cNvPr>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268DC76-F770-5547-A01B-6773AB0CCB5A}"/>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366968A-4E91-114B-A12A-ECF36FD4EED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4796B15-2D18-BF44-B50B-BE94C6821418}"/>
              </a:ext>
            </a:extLst>
          </p:cNvPr>
          <p:cNvSpPr>
            <a:spLocks noGrp="1"/>
          </p:cNvSpPr>
          <p:nvPr>
            <p:ph type="sldNum" sz="quarter" idx="12"/>
          </p:nvPr>
        </p:nvSpPr>
        <p:spPr/>
        <p:txBody>
          <a:bodyPr/>
          <a:lstStyle>
            <a:lvl1pPr>
              <a:defRPr/>
            </a:lvl1pPr>
          </a:lstStyle>
          <a:p>
            <a:fld id="{805BB919-2493-8849-8672-9C4305D5C559}" type="slidenum">
              <a:rPr lang="en-US" altLang="en-US"/>
              <a:pPr/>
              <a:t>‹#›</a:t>
            </a:fld>
            <a:endParaRPr lang="en-US" altLang="en-US"/>
          </a:p>
        </p:txBody>
      </p:sp>
    </p:spTree>
    <p:extLst>
      <p:ext uri="{BB962C8B-B14F-4D97-AF65-F5344CB8AC3E}">
        <p14:creationId xmlns:p14="http://schemas.microsoft.com/office/powerpoint/2010/main" val="2370692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70964-0F51-A346-952B-935AD233B66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A416613-3FD8-0843-ADE2-64E7908C3440}"/>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1CB6887-CB8E-FF49-A34E-7FE761649396}"/>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106BB20-B2C0-CA4C-952A-8D9426641474}"/>
              </a:ext>
            </a:extLst>
          </p:cNvPr>
          <p:cNvSpPr>
            <a:spLocks noGrp="1"/>
          </p:cNvSpPr>
          <p:nvPr>
            <p:ph type="sldNum" sz="quarter" idx="12"/>
          </p:nvPr>
        </p:nvSpPr>
        <p:spPr/>
        <p:txBody>
          <a:bodyPr/>
          <a:lstStyle>
            <a:lvl1pPr>
              <a:defRPr/>
            </a:lvl1pPr>
          </a:lstStyle>
          <a:p>
            <a:fld id="{99B16387-FF40-BB47-B175-D60F11111D0F}" type="slidenum">
              <a:rPr lang="en-US" altLang="en-US"/>
              <a:pPr/>
              <a:t>‹#›</a:t>
            </a:fld>
            <a:endParaRPr lang="en-US" altLang="en-US"/>
          </a:p>
        </p:txBody>
      </p:sp>
    </p:spTree>
    <p:extLst>
      <p:ext uri="{BB962C8B-B14F-4D97-AF65-F5344CB8AC3E}">
        <p14:creationId xmlns:p14="http://schemas.microsoft.com/office/powerpoint/2010/main" val="4258188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6BECBC-31E4-DB44-B4CA-1B0C7FF1500D}"/>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468FDC9-F109-664D-A331-B499CD636EC9}"/>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CDAD533-D66B-CF4A-8A80-62B230B61861}"/>
              </a:ext>
            </a:extLst>
          </p:cNvPr>
          <p:cNvSpPr>
            <a:spLocks noGrp="1"/>
          </p:cNvSpPr>
          <p:nvPr>
            <p:ph type="sldNum" sz="quarter" idx="12"/>
          </p:nvPr>
        </p:nvSpPr>
        <p:spPr/>
        <p:txBody>
          <a:bodyPr/>
          <a:lstStyle>
            <a:lvl1pPr>
              <a:defRPr/>
            </a:lvl1pPr>
          </a:lstStyle>
          <a:p>
            <a:fld id="{FD79E40F-AA0C-784A-9F08-572C74A0E164}" type="slidenum">
              <a:rPr lang="en-US" altLang="en-US"/>
              <a:pPr/>
              <a:t>‹#›</a:t>
            </a:fld>
            <a:endParaRPr lang="en-US" altLang="en-US"/>
          </a:p>
        </p:txBody>
      </p:sp>
    </p:spTree>
    <p:extLst>
      <p:ext uri="{BB962C8B-B14F-4D97-AF65-F5344CB8AC3E}">
        <p14:creationId xmlns:p14="http://schemas.microsoft.com/office/powerpoint/2010/main" val="2059837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A3B58-9864-6148-9C54-4E9B47A9C9C4}"/>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44A64AB-1442-544E-B6CC-329FDA1AE17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B2CCD2D-DC7F-324B-BCAF-D4BE03CC280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00D595E-6202-3945-AAA7-0525C72910A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749B1B5-C1D4-E941-A41E-60CBA23ABCD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0EBAE2A-3FEE-A349-A710-B526B17BC915}"/>
              </a:ext>
            </a:extLst>
          </p:cNvPr>
          <p:cNvSpPr>
            <a:spLocks noGrp="1"/>
          </p:cNvSpPr>
          <p:nvPr>
            <p:ph type="sldNum" sz="quarter" idx="12"/>
          </p:nvPr>
        </p:nvSpPr>
        <p:spPr/>
        <p:txBody>
          <a:bodyPr/>
          <a:lstStyle>
            <a:lvl1pPr>
              <a:defRPr/>
            </a:lvl1pPr>
          </a:lstStyle>
          <a:p>
            <a:fld id="{D7A04D73-CD6E-7344-8FB5-4A34BB70440D}" type="slidenum">
              <a:rPr lang="en-US" altLang="en-US"/>
              <a:pPr/>
              <a:t>‹#›</a:t>
            </a:fld>
            <a:endParaRPr lang="en-US" altLang="en-US"/>
          </a:p>
        </p:txBody>
      </p:sp>
    </p:spTree>
    <p:extLst>
      <p:ext uri="{BB962C8B-B14F-4D97-AF65-F5344CB8AC3E}">
        <p14:creationId xmlns:p14="http://schemas.microsoft.com/office/powerpoint/2010/main" val="1874506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92E4E-FDAF-2049-8DD0-CB323BEB1F7E}"/>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38CAEA06-0CA2-4C46-819F-AFB6A71AE3E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93B4482-923B-614A-BD5B-E8884893C60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94C1F20-0C4A-A142-9802-697A902D9CB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FD15E42-EDC6-8048-A9A0-34706733122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AB91D3A-734A-1F4B-ABE9-74F976485395}"/>
              </a:ext>
            </a:extLst>
          </p:cNvPr>
          <p:cNvSpPr>
            <a:spLocks noGrp="1"/>
          </p:cNvSpPr>
          <p:nvPr>
            <p:ph type="sldNum" sz="quarter" idx="12"/>
          </p:nvPr>
        </p:nvSpPr>
        <p:spPr/>
        <p:txBody>
          <a:bodyPr/>
          <a:lstStyle>
            <a:lvl1pPr>
              <a:defRPr/>
            </a:lvl1pPr>
          </a:lstStyle>
          <a:p>
            <a:fld id="{B68F1309-7798-DA44-86DC-D5DDE5993040}" type="slidenum">
              <a:rPr lang="en-US" altLang="en-US"/>
              <a:pPr/>
              <a:t>‹#›</a:t>
            </a:fld>
            <a:endParaRPr lang="en-US" altLang="en-US"/>
          </a:p>
        </p:txBody>
      </p:sp>
    </p:spTree>
    <p:extLst>
      <p:ext uri="{BB962C8B-B14F-4D97-AF65-F5344CB8AC3E}">
        <p14:creationId xmlns:p14="http://schemas.microsoft.com/office/powerpoint/2010/main" val="76341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813DEC1-4724-4E41-9324-A88CD20AADB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a:extLst>
              <a:ext uri="{FF2B5EF4-FFF2-40B4-BE49-F238E27FC236}">
                <a16:creationId xmlns:a16="http://schemas.microsoft.com/office/drawing/2014/main" id="{D383259F-6AA8-AD4C-A321-5A11C90AA908}"/>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725488"/>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4">
            <a:extLst>
              <a:ext uri="{FF2B5EF4-FFF2-40B4-BE49-F238E27FC236}">
                <a16:creationId xmlns:a16="http://schemas.microsoft.com/office/drawing/2014/main" id="{59E4181E-7DE3-2B49-9B51-0AC88B9D11BF}"/>
              </a:ext>
            </a:extLst>
          </p:cNvPr>
          <p:cNvSpPr>
            <a:spLocks noGrp="1" noChangeArrowheads="1"/>
          </p:cNvSpPr>
          <p:nvPr>
            <p:ph type="title"/>
          </p:nvPr>
        </p:nvSpPr>
        <p:spPr bwMode="auto">
          <a:xfrm>
            <a:off x="685800" y="838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7" name="Rectangle 5">
            <a:extLst>
              <a:ext uri="{FF2B5EF4-FFF2-40B4-BE49-F238E27FC236}">
                <a16:creationId xmlns:a16="http://schemas.microsoft.com/office/drawing/2014/main" id="{F2C71891-B159-FE46-B080-89A108806026}"/>
              </a:ext>
            </a:extLst>
          </p:cNvPr>
          <p:cNvSpPr>
            <a:spLocks noGrp="1" noChangeArrowheads="1"/>
          </p:cNvSpPr>
          <p:nvPr>
            <p:ph type="body" idx="1"/>
          </p:nvPr>
        </p:nvSpPr>
        <p:spPr bwMode="auto">
          <a:xfrm>
            <a:off x="685800" y="2133600"/>
            <a:ext cx="77724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8" name="Rectangle 6">
            <a:extLst>
              <a:ext uri="{FF2B5EF4-FFF2-40B4-BE49-F238E27FC236}">
                <a16:creationId xmlns:a16="http://schemas.microsoft.com/office/drawing/2014/main" id="{9A8AE7B5-73CD-8A44-90BA-103ADD956D00}"/>
              </a:ext>
            </a:extLst>
          </p:cNvPr>
          <p:cNvSpPr>
            <a:spLocks noGrp="1" noChangeArrowheads="1"/>
          </p:cNvSpPr>
          <p:nvPr>
            <p:ph type="dt" sz="half" idx="2"/>
          </p:nvPr>
        </p:nvSpPr>
        <p:spPr bwMode="auto">
          <a:xfrm>
            <a:off x="1665288" y="6248400"/>
            <a:ext cx="130651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3079" name="Rectangle 7">
            <a:extLst>
              <a:ext uri="{FF2B5EF4-FFF2-40B4-BE49-F238E27FC236}">
                <a16:creationId xmlns:a16="http://schemas.microsoft.com/office/drawing/2014/main" id="{6E9EDE6D-CF89-324F-8180-5156C87A684A}"/>
              </a:ext>
            </a:extLst>
          </p:cNvPr>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3080" name="Rectangle 8">
            <a:extLst>
              <a:ext uri="{FF2B5EF4-FFF2-40B4-BE49-F238E27FC236}">
                <a16:creationId xmlns:a16="http://schemas.microsoft.com/office/drawing/2014/main" id="{213C1D34-8BA7-8A42-8E42-C04A1D042681}"/>
              </a:ext>
            </a:extLst>
          </p:cNvPr>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fld id="{1516991E-7E47-2E4B-8206-EB33364A07AC}" type="slidenum">
              <a:rPr lang="en-US" altLang="en-US"/>
              <a:pPr/>
              <a:t>‹#›</a:t>
            </a:fld>
            <a:endParaRPr lang="en-US" altLang="en-US"/>
          </a:p>
        </p:txBody>
      </p:sp>
      <p:pic>
        <p:nvPicPr>
          <p:cNvPr id="3081" name="Picture 9">
            <a:extLst>
              <a:ext uri="{FF2B5EF4-FFF2-40B4-BE49-F238E27FC236}">
                <a16:creationId xmlns:a16="http://schemas.microsoft.com/office/drawing/2014/main" id="{CCE8F17E-27B0-8D45-8AA4-B1BF1BDA84C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 y="152400"/>
            <a:ext cx="1219200" cy="368300"/>
          </a:xfrm>
          <a:prstGeom prst="rect">
            <a:avLst/>
          </a:prstGeom>
          <a:noFill/>
          <a:extLst>
            <a:ext uri="{909E8E84-426E-40DD-AFC4-6F175D3DCCD1}">
              <a14:hiddenFill xmlns:a14="http://schemas.microsoft.com/office/drawing/2010/main">
                <a:solidFill>
                  <a:srgbClr val="FFFFFF"/>
                </a:solidFill>
              </a14:hiddenFill>
            </a:ext>
          </a:extLst>
        </p:spPr>
      </p:pic>
      <p:sp>
        <p:nvSpPr>
          <p:cNvPr id="3082" name="Line 10">
            <a:extLst>
              <a:ext uri="{FF2B5EF4-FFF2-40B4-BE49-F238E27FC236}">
                <a16:creationId xmlns:a16="http://schemas.microsoft.com/office/drawing/2014/main" id="{D66C2C9C-3855-9E4E-9F6C-5FBA39784EC5}"/>
              </a:ext>
            </a:extLst>
          </p:cNvPr>
          <p:cNvSpPr>
            <a:spLocks noChangeShapeType="1"/>
          </p:cNvSpPr>
          <p:nvPr/>
        </p:nvSpPr>
        <p:spPr bwMode="auto">
          <a:xfrm>
            <a:off x="-4763" y="742950"/>
            <a:ext cx="9144001" cy="0"/>
          </a:xfrm>
          <a:prstGeom prst="line">
            <a:avLst/>
          </a:prstGeom>
          <a:noFill/>
          <a:ln w="63500">
            <a:solidFill>
              <a:srgbClr val="FF9F1B"/>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pic>
        <p:nvPicPr>
          <p:cNvPr id="3083" name="Picture 11">
            <a:extLst>
              <a:ext uri="{FF2B5EF4-FFF2-40B4-BE49-F238E27FC236}">
                <a16:creationId xmlns:a16="http://schemas.microsoft.com/office/drawing/2014/main" id="{772C33DF-0248-4C47-9139-E8AF5D71A69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82000" y="76200"/>
            <a:ext cx="612775" cy="612775"/>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a:extLst>
              <a:ext uri="{FF2B5EF4-FFF2-40B4-BE49-F238E27FC236}">
                <a16:creationId xmlns:a16="http://schemas.microsoft.com/office/drawing/2014/main" id="{6D60ACC2-3837-6741-84BA-2B437AB330EC}"/>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38113" y="6429375"/>
            <a:ext cx="1295400" cy="35877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2pPr>
      <a:lvl3pPr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3pPr>
      <a:lvl4pPr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4pPr>
      <a:lvl5pPr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7.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gif"/></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9" name="Picture 13">
            <a:extLst>
              <a:ext uri="{FF2B5EF4-FFF2-40B4-BE49-F238E27FC236}">
                <a16:creationId xmlns:a16="http://schemas.microsoft.com/office/drawing/2014/main" id="{56E98DC9-06F2-A04D-963D-E612E68B0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8" y="304800"/>
            <a:ext cx="9053512" cy="2836863"/>
          </a:xfrm>
          <a:prstGeom prst="rect">
            <a:avLst/>
          </a:prstGeom>
          <a:noFill/>
          <a:extLst>
            <a:ext uri="{909E8E84-426E-40DD-AFC4-6F175D3DCCD1}">
              <a14:hiddenFill xmlns:a14="http://schemas.microsoft.com/office/drawing/2010/main">
                <a:solidFill>
                  <a:srgbClr val="FFFFFF"/>
                </a:solidFill>
              </a14:hiddenFill>
            </a:ext>
          </a:extLst>
        </p:spPr>
      </p:pic>
      <p:sp>
        <p:nvSpPr>
          <p:cNvPr id="9219" name="Rectangle 3">
            <a:extLst>
              <a:ext uri="{FF2B5EF4-FFF2-40B4-BE49-F238E27FC236}">
                <a16:creationId xmlns:a16="http://schemas.microsoft.com/office/drawing/2014/main" id="{835B5D7D-C8DB-FF41-8D60-8FA6AE52A2E8}"/>
              </a:ext>
            </a:extLst>
          </p:cNvPr>
          <p:cNvSpPr>
            <a:spLocks noGrp="1" noChangeArrowheads="1"/>
          </p:cNvSpPr>
          <p:nvPr>
            <p:ph type="subTitle" idx="1"/>
          </p:nvPr>
        </p:nvSpPr>
        <p:spPr/>
        <p:txBody>
          <a:bodyPr/>
          <a:lstStyle/>
          <a:p>
            <a:endParaRPr lang="en-US" altLang="en-US"/>
          </a:p>
        </p:txBody>
      </p:sp>
      <p:sp>
        <p:nvSpPr>
          <p:cNvPr id="9218" name="Rectangle 2">
            <a:extLst>
              <a:ext uri="{FF2B5EF4-FFF2-40B4-BE49-F238E27FC236}">
                <a16:creationId xmlns:a16="http://schemas.microsoft.com/office/drawing/2014/main" id="{7F7E5AA0-2EBD-9D4A-B8F7-81672B711A29}"/>
              </a:ext>
            </a:extLst>
          </p:cNvPr>
          <p:cNvSpPr>
            <a:spLocks noGrp="1" noChangeArrowheads="1"/>
          </p:cNvSpPr>
          <p:nvPr>
            <p:ph type="ctrTitle"/>
          </p:nvPr>
        </p:nvSpPr>
        <p:spPr>
          <a:xfrm>
            <a:off x="0" y="2514600"/>
            <a:ext cx="9144000" cy="1143000"/>
          </a:xfrm>
        </p:spPr>
        <p:txBody>
          <a:bodyPr/>
          <a:lstStyle/>
          <a:p>
            <a:r>
              <a:rPr lang="en-US" altLang="en-US"/>
              <a:t>Dinosaurs</a:t>
            </a:r>
          </a:p>
        </p:txBody>
      </p:sp>
      <p:pic>
        <p:nvPicPr>
          <p:cNvPr id="9230" name="Picture 14">
            <a:extLst>
              <a:ext uri="{FF2B5EF4-FFF2-40B4-BE49-F238E27FC236}">
                <a16:creationId xmlns:a16="http://schemas.microsoft.com/office/drawing/2014/main" id="{1DC4EFD1-EC28-F44A-9FDE-0AEB8A28E5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752600"/>
            <a:ext cx="2971800" cy="2182813"/>
          </a:xfrm>
          <a:prstGeom prst="rect">
            <a:avLst/>
          </a:prstGeom>
          <a:noFill/>
          <a:extLst>
            <a:ext uri="{909E8E84-426E-40DD-AFC4-6F175D3DCCD1}">
              <a14:hiddenFill xmlns:a14="http://schemas.microsoft.com/office/drawing/2010/main">
                <a:solidFill>
                  <a:srgbClr val="FFFFFF"/>
                </a:solidFill>
              </a14:hiddenFill>
            </a:ext>
          </a:extLst>
        </p:spPr>
      </p:pic>
      <p:pic>
        <p:nvPicPr>
          <p:cNvPr id="9231" name="Picture 15">
            <a:extLst>
              <a:ext uri="{FF2B5EF4-FFF2-40B4-BE49-F238E27FC236}">
                <a16:creationId xmlns:a16="http://schemas.microsoft.com/office/drawing/2014/main" id="{63BD9EA9-A332-F64F-A609-837C54EC95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14400"/>
            <a:ext cx="3760788" cy="3197225"/>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E467122-EAB7-4041-B722-2C5A5B7109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048000"/>
            <a:ext cx="4502150" cy="3071813"/>
          </a:xfrm>
          <a:prstGeom prst="rect">
            <a:avLst/>
          </a:prstGeom>
          <a:noFill/>
          <a:extLst>
            <a:ext uri="{909E8E84-426E-40DD-AFC4-6F175D3DCCD1}">
              <a14:hiddenFill xmlns:a14="http://schemas.microsoft.com/office/drawing/2010/main">
                <a:solidFill>
                  <a:srgbClr val="FFFFFF"/>
                </a:solidFill>
              </a14:hiddenFill>
            </a:ext>
          </a:extLst>
        </p:spPr>
      </p:pic>
      <p:pic>
        <p:nvPicPr>
          <p:cNvPr id="9227" name="Picture 11">
            <a:extLst>
              <a:ext uri="{FF2B5EF4-FFF2-40B4-BE49-F238E27FC236}">
                <a16:creationId xmlns:a16="http://schemas.microsoft.com/office/drawing/2014/main" id="{C0F559E6-91E5-634B-8F4D-D857359D7E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572000"/>
            <a:ext cx="2286000" cy="1760538"/>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a:extLst>
              <a:ext uri="{FF2B5EF4-FFF2-40B4-BE49-F238E27FC236}">
                <a16:creationId xmlns:a16="http://schemas.microsoft.com/office/drawing/2014/main" id="{5B9615D2-A37E-0E42-A136-055E81D9E0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0" y="3429000"/>
            <a:ext cx="5334000" cy="2941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a:extLst>
              <a:ext uri="{FF2B5EF4-FFF2-40B4-BE49-F238E27FC236}">
                <a16:creationId xmlns:a16="http://schemas.microsoft.com/office/drawing/2014/main" id="{CAF3C7CA-8DF0-3E44-8B68-273EF4F8C2D6}"/>
              </a:ext>
            </a:extLst>
          </p:cNvPr>
          <p:cNvSpPr>
            <a:spLocks noGrp="1" noChangeArrowheads="1"/>
          </p:cNvSpPr>
          <p:nvPr>
            <p:ph type="body" idx="1"/>
          </p:nvPr>
        </p:nvSpPr>
        <p:spPr>
          <a:xfrm>
            <a:off x="685800" y="2438400"/>
            <a:ext cx="4648200" cy="3657600"/>
          </a:xfrm>
        </p:spPr>
        <p:txBody>
          <a:bodyPr/>
          <a:lstStyle/>
          <a:p>
            <a:r>
              <a:rPr lang="en-US" altLang="en-US"/>
              <a:t>HUGE four-legged plant eaters with long necks and tails</a:t>
            </a:r>
          </a:p>
        </p:txBody>
      </p:sp>
      <p:sp>
        <p:nvSpPr>
          <p:cNvPr id="114692" name="Rectangle 4">
            <a:extLst>
              <a:ext uri="{FF2B5EF4-FFF2-40B4-BE49-F238E27FC236}">
                <a16:creationId xmlns:a16="http://schemas.microsoft.com/office/drawing/2014/main" id="{5EC24F40-1DD1-A749-9CE7-8AECE3175FE7}"/>
              </a:ext>
            </a:extLst>
          </p:cNvPr>
          <p:cNvSpPr>
            <a:spLocks noGrp="1" noChangeArrowheads="1"/>
          </p:cNvSpPr>
          <p:nvPr>
            <p:ph type="title"/>
          </p:nvPr>
        </p:nvSpPr>
        <p:spPr>
          <a:noFill/>
          <a:ln/>
        </p:spPr>
        <p:txBody>
          <a:bodyPr/>
          <a:lstStyle/>
          <a:p>
            <a:r>
              <a:rPr lang="en-US" altLang="en-US"/>
              <a:t>Saurischia: Sauropodomorphs</a:t>
            </a:r>
          </a:p>
        </p:txBody>
      </p:sp>
      <p:pic>
        <p:nvPicPr>
          <p:cNvPr id="114693" name="Picture 5">
            <a:extLst>
              <a:ext uri="{FF2B5EF4-FFF2-40B4-BE49-F238E27FC236}">
                <a16:creationId xmlns:a16="http://schemas.microsoft.com/office/drawing/2014/main" id="{3F16110B-A6C9-0A41-B5E7-B122F9C3F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267200"/>
            <a:ext cx="7391400" cy="2105025"/>
          </a:xfrm>
          <a:prstGeom prst="rect">
            <a:avLst/>
          </a:prstGeom>
          <a:noFill/>
          <a:extLst>
            <a:ext uri="{909E8E84-426E-40DD-AFC4-6F175D3DCCD1}">
              <a14:hiddenFill xmlns:a14="http://schemas.microsoft.com/office/drawing/2010/main">
                <a:solidFill>
                  <a:srgbClr val="FFFFFF"/>
                </a:solidFill>
              </a14:hiddenFill>
            </a:ext>
          </a:extLst>
        </p:spPr>
      </p:pic>
      <p:pic>
        <p:nvPicPr>
          <p:cNvPr id="114697" name="Picture 9">
            <a:extLst>
              <a:ext uri="{FF2B5EF4-FFF2-40B4-BE49-F238E27FC236}">
                <a16:creationId xmlns:a16="http://schemas.microsoft.com/office/drawing/2014/main" id="{C58CFD5E-3281-AB41-AC01-949D4F5818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676400"/>
            <a:ext cx="3886200" cy="3041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22" name="Picture 10">
            <a:extLst>
              <a:ext uri="{FF2B5EF4-FFF2-40B4-BE49-F238E27FC236}">
                <a16:creationId xmlns:a16="http://schemas.microsoft.com/office/drawing/2014/main" id="{3D40EBB4-8D4B-4343-8790-8D34D1BA4E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6238" y="1600200"/>
            <a:ext cx="4957762" cy="3382963"/>
          </a:xfrm>
          <a:prstGeom prst="rect">
            <a:avLst/>
          </a:prstGeom>
          <a:noFill/>
          <a:extLst>
            <a:ext uri="{909E8E84-426E-40DD-AFC4-6F175D3DCCD1}">
              <a14:hiddenFill xmlns:a14="http://schemas.microsoft.com/office/drawing/2010/main">
                <a:solidFill>
                  <a:srgbClr val="FFFFFF"/>
                </a:solidFill>
              </a14:hiddenFill>
            </a:ext>
          </a:extLst>
        </p:spPr>
      </p:pic>
      <p:sp>
        <p:nvSpPr>
          <p:cNvPr id="115714" name="Rectangle 2">
            <a:extLst>
              <a:ext uri="{FF2B5EF4-FFF2-40B4-BE49-F238E27FC236}">
                <a16:creationId xmlns:a16="http://schemas.microsoft.com/office/drawing/2014/main" id="{7F91455C-9F54-334A-8DBB-61678B9469B2}"/>
              </a:ext>
            </a:extLst>
          </p:cNvPr>
          <p:cNvSpPr>
            <a:spLocks noGrp="1" noChangeArrowheads="1"/>
          </p:cNvSpPr>
          <p:nvPr>
            <p:ph type="title"/>
          </p:nvPr>
        </p:nvSpPr>
        <p:spPr/>
        <p:txBody>
          <a:bodyPr/>
          <a:lstStyle/>
          <a:p>
            <a:r>
              <a:rPr lang="en-US" altLang="en-US"/>
              <a:t>Ornithischia: Ornithopods</a:t>
            </a:r>
          </a:p>
        </p:txBody>
      </p:sp>
      <p:sp>
        <p:nvSpPr>
          <p:cNvPr id="115715" name="Rectangle 3">
            <a:extLst>
              <a:ext uri="{FF2B5EF4-FFF2-40B4-BE49-F238E27FC236}">
                <a16:creationId xmlns:a16="http://schemas.microsoft.com/office/drawing/2014/main" id="{B03DCBA5-72F5-0C42-80EA-342C916FD39C}"/>
              </a:ext>
            </a:extLst>
          </p:cNvPr>
          <p:cNvSpPr>
            <a:spLocks noGrp="1" noChangeArrowheads="1"/>
          </p:cNvSpPr>
          <p:nvPr>
            <p:ph type="body" idx="1"/>
          </p:nvPr>
        </p:nvSpPr>
        <p:spPr>
          <a:xfrm>
            <a:off x="457200" y="1905000"/>
            <a:ext cx="4419600" cy="3962400"/>
          </a:xfrm>
        </p:spPr>
        <p:txBody>
          <a:bodyPr/>
          <a:lstStyle/>
          <a:p>
            <a:r>
              <a:rPr lang="en-US" altLang="en-US"/>
              <a:t>Two or four-legged plant eaters</a:t>
            </a:r>
          </a:p>
        </p:txBody>
      </p:sp>
      <p:pic>
        <p:nvPicPr>
          <p:cNvPr id="115716" name="Picture 4">
            <a:extLst>
              <a:ext uri="{FF2B5EF4-FFF2-40B4-BE49-F238E27FC236}">
                <a16:creationId xmlns:a16="http://schemas.microsoft.com/office/drawing/2014/main" id="{E3DA0220-2FC8-DE49-AB4A-DB7070405B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67000"/>
            <a:ext cx="6858000" cy="3686175"/>
          </a:xfrm>
          <a:prstGeom prst="rect">
            <a:avLst/>
          </a:prstGeom>
          <a:noFill/>
          <a:extLst>
            <a:ext uri="{909E8E84-426E-40DD-AFC4-6F175D3DCCD1}">
              <a14:hiddenFill xmlns:a14="http://schemas.microsoft.com/office/drawing/2010/main">
                <a:solidFill>
                  <a:srgbClr val="FFFFFF"/>
                </a:solidFill>
              </a14:hiddenFill>
            </a:ext>
          </a:extLst>
        </p:spPr>
      </p:pic>
      <p:pic>
        <p:nvPicPr>
          <p:cNvPr id="115717" name="Picture 5">
            <a:extLst>
              <a:ext uri="{FF2B5EF4-FFF2-40B4-BE49-F238E27FC236}">
                <a16:creationId xmlns:a16="http://schemas.microsoft.com/office/drawing/2014/main" id="{5F3EBCC5-84C2-C544-B319-B27C79E0AF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0088" y="4589463"/>
            <a:ext cx="7173912" cy="2268537"/>
          </a:xfrm>
          <a:prstGeom prst="rect">
            <a:avLst/>
          </a:prstGeom>
          <a:noFill/>
          <a:extLst>
            <a:ext uri="{909E8E84-426E-40DD-AFC4-6F175D3DCCD1}">
              <a14:hiddenFill xmlns:a14="http://schemas.microsoft.com/office/drawing/2010/main">
                <a:solidFill>
                  <a:srgbClr val="FFFFFF"/>
                </a:solidFill>
              </a14:hiddenFill>
            </a:ext>
          </a:extLst>
        </p:spPr>
      </p:pic>
      <p:sp>
        <p:nvSpPr>
          <p:cNvPr id="115720" name="Text Box 8">
            <a:extLst>
              <a:ext uri="{FF2B5EF4-FFF2-40B4-BE49-F238E27FC236}">
                <a16:creationId xmlns:a16="http://schemas.microsoft.com/office/drawing/2014/main" id="{66C63C1C-009F-6641-B0A4-EEB5F2C03DF8}"/>
              </a:ext>
            </a:extLst>
          </p:cNvPr>
          <p:cNvSpPr txBox="1">
            <a:spLocks noChangeArrowheads="1"/>
          </p:cNvSpPr>
          <p:nvPr/>
        </p:nvSpPr>
        <p:spPr bwMode="auto">
          <a:xfrm>
            <a:off x="7467600" y="6400800"/>
            <a:ext cx="13716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latin typeface="Times New Roman" panose="02020603050405020304" pitchFamily="18" charset="0"/>
              </a:rPr>
              <a:t>cc. Arthur Weasley</a:t>
            </a:r>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Rectangle 4">
            <a:extLst>
              <a:ext uri="{FF2B5EF4-FFF2-40B4-BE49-F238E27FC236}">
                <a16:creationId xmlns:a16="http://schemas.microsoft.com/office/drawing/2014/main" id="{64D4ACFD-B889-BB46-BAB3-469C3B2FF424}"/>
              </a:ext>
            </a:extLst>
          </p:cNvPr>
          <p:cNvSpPr>
            <a:spLocks noGrp="1" noChangeArrowheads="1"/>
          </p:cNvSpPr>
          <p:nvPr>
            <p:ph type="title"/>
          </p:nvPr>
        </p:nvSpPr>
        <p:spPr>
          <a:xfrm>
            <a:off x="0" y="838200"/>
            <a:ext cx="9144000" cy="1143000"/>
          </a:xfrm>
          <a:noFill/>
          <a:ln/>
        </p:spPr>
        <p:txBody>
          <a:bodyPr/>
          <a:lstStyle/>
          <a:p>
            <a:r>
              <a:rPr lang="en-US" altLang="en-US" sz="3600"/>
              <a:t>Ornithischia: </a:t>
            </a:r>
            <a:r>
              <a:rPr lang="en-US" altLang="en-US" sz="3600">
                <a:solidFill>
                  <a:schemeClr val="tx1"/>
                </a:solidFill>
              </a:rPr>
              <a:t>Ceratopsians, Ankylosaurs and Stegosaurs</a:t>
            </a:r>
            <a:endParaRPr lang="en-US" altLang="en-US" sz="2400" b="1">
              <a:solidFill>
                <a:schemeClr val="tx1"/>
              </a:solidFill>
              <a:latin typeface="Comic Sans MS" panose="030F0902030302020204" pitchFamily="66" charset="0"/>
            </a:endParaRPr>
          </a:p>
        </p:txBody>
      </p:sp>
      <p:pic>
        <p:nvPicPr>
          <p:cNvPr id="116741" name="Picture 5">
            <a:extLst>
              <a:ext uri="{FF2B5EF4-FFF2-40B4-BE49-F238E27FC236}">
                <a16:creationId xmlns:a16="http://schemas.microsoft.com/office/drawing/2014/main" id="{44296201-A9E2-3848-B8F3-544EA7803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810000"/>
            <a:ext cx="5791200" cy="3192463"/>
          </a:xfrm>
          <a:prstGeom prst="rect">
            <a:avLst/>
          </a:prstGeom>
          <a:noFill/>
          <a:extLst>
            <a:ext uri="{909E8E84-426E-40DD-AFC4-6F175D3DCCD1}">
              <a14:hiddenFill xmlns:a14="http://schemas.microsoft.com/office/drawing/2010/main">
                <a:solidFill>
                  <a:srgbClr val="FFFFFF"/>
                </a:solidFill>
              </a14:hiddenFill>
            </a:ext>
          </a:extLst>
        </p:spPr>
      </p:pic>
      <p:pic>
        <p:nvPicPr>
          <p:cNvPr id="116745" name="Picture 9">
            <a:extLst>
              <a:ext uri="{FF2B5EF4-FFF2-40B4-BE49-F238E27FC236}">
                <a16:creationId xmlns:a16="http://schemas.microsoft.com/office/drawing/2014/main" id="{6F95172C-D690-354B-978F-5F0B6DDB72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0"/>
            <a:ext cx="4038600" cy="3111500"/>
          </a:xfrm>
          <a:prstGeom prst="rect">
            <a:avLst/>
          </a:prstGeom>
          <a:noFill/>
          <a:extLst>
            <a:ext uri="{909E8E84-426E-40DD-AFC4-6F175D3DCCD1}">
              <a14:hiddenFill xmlns:a14="http://schemas.microsoft.com/office/drawing/2010/main">
                <a:solidFill>
                  <a:srgbClr val="FFFFFF"/>
                </a:solidFill>
              </a14:hiddenFill>
            </a:ext>
          </a:extLst>
        </p:spPr>
      </p:pic>
      <p:pic>
        <p:nvPicPr>
          <p:cNvPr id="116747" name="Picture 11">
            <a:extLst>
              <a:ext uri="{FF2B5EF4-FFF2-40B4-BE49-F238E27FC236}">
                <a16:creationId xmlns:a16="http://schemas.microsoft.com/office/drawing/2014/main" id="{0D4448F9-041F-CB45-BE93-173F38BE4B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2175" y="1905000"/>
            <a:ext cx="4441825" cy="2387600"/>
          </a:xfrm>
          <a:prstGeom prst="rect">
            <a:avLst/>
          </a:prstGeom>
          <a:noFill/>
          <a:extLst>
            <a:ext uri="{909E8E84-426E-40DD-AFC4-6F175D3DCCD1}">
              <a14:hiddenFill xmlns:a14="http://schemas.microsoft.com/office/drawing/2010/main">
                <a:solidFill>
                  <a:srgbClr val="FFFFFF"/>
                </a:solidFill>
              </a14:hiddenFill>
            </a:ext>
          </a:extLst>
        </p:spPr>
      </p:pic>
      <p:sp>
        <p:nvSpPr>
          <p:cNvPr id="116739" name="Rectangle 3">
            <a:extLst>
              <a:ext uri="{FF2B5EF4-FFF2-40B4-BE49-F238E27FC236}">
                <a16:creationId xmlns:a16="http://schemas.microsoft.com/office/drawing/2014/main" id="{1777048B-0ACC-2F47-B54C-82F926C89EC0}"/>
              </a:ext>
            </a:extLst>
          </p:cNvPr>
          <p:cNvSpPr>
            <a:spLocks noGrp="1" noChangeArrowheads="1"/>
          </p:cNvSpPr>
          <p:nvPr>
            <p:ph type="body" idx="1"/>
          </p:nvPr>
        </p:nvSpPr>
        <p:spPr>
          <a:xfrm>
            <a:off x="304800" y="2209800"/>
            <a:ext cx="5029200" cy="3886200"/>
          </a:xfrm>
        </p:spPr>
        <p:txBody>
          <a:bodyPr/>
          <a:lstStyle/>
          <a:p>
            <a:r>
              <a:rPr lang="en-US" altLang="en-US"/>
              <a:t>Four-legged plant eaters with pointy, knobbly bits!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6" name="Picture 6">
            <a:extLst>
              <a:ext uri="{FF2B5EF4-FFF2-40B4-BE49-F238E27FC236}">
                <a16:creationId xmlns:a16="http://schemas.microsoft.com/office/drawing/2014/main" id="{BB3E247A-3272-5543-99D6-A884DBD1A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276600"/>
            <a:ext cx="2819400" cy="2578100"/>
          </a:xfrm>
          <a:prstGeom prst="rect">
            <a:avLst/>
          </a:prstGeom>
          <a:noFill/>
          <a:extLst>
            <a:ext uri="{909E8E84-426E-40DD-AFC4-6F175D3DCCD1}">
              <a14:hiddenFill xmlns:a14="http://schemas.microsoft.com/office/drawing/2010/main">
                <a:solidFill>
                  <a:srgbClr val="FFFFFF"/>
                </a:solidFill>
              </a14:hiddenFill>
            </a:ext>
          </a:extLst>
        </p:spPr>
      </p:pic>
      <p:sp>
        <p:nvSpPr>
          <p:cNvPr id="117763" name="Rectangle 3">
            <a:extLst>
              <a:ext uri="{FF2B5EF4-FFF2-40B4-BE49-F238E27FC236}">
                <a16:creationId xmlns:a16="http://schemas.microsoft.com/office/drawing/2014/main" id="{2E93D7AE-6C34-AE4E-9818-8FA0013D0627}"/>
              </a:ext>
            </a:extLst>
          </p:cNvPr>
          <p:cNvSpPr>
            <a:spLocks noGrp="1" noChangeArrowheads="1"/>
          </p:cNvSpPr>
          <p:nvPr>
            <p:ph type="body" idx="1"/>
          </p:nvPr>
        </p:nvSpPr>
        <p:spPr/>
        <p:txBody>
          <a:bodyPr/>
          <a:lstStyle/>
          <a:p>
            <a:r>
              <a:rPr lang="en-US" altLang="en-US"/>
              <a:t>In Mesozoic skies</a:t>
            </a:r>
          </a:p>
          <a:p>
            <a:pPr lvl="1"/>
            <a:r>
              <a:rPr lang="en-US" altLang="en-US"/>
              <a:t>Pterosaurs (Flying reptiles)</a:t>
            </a:r>
          </a:p>
        </p:txBody>
      </p:sp>
      <p:pic>
        <p:nvPicPr>
          <p:cNvPr id="117765" name="Picture 5">
            <a:extLst>
              <a:ext uri="{FF2B5EF4-FFF2-40B4-BE49-F238E27FC236}">
                <a16:creationId xmlns:a16="http://schemas.microsoft.com/office/drawing/2014/main" id="{1FCA0370-4A49-9E4D-8336-F620180175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2600" y="1487488"/>
            <a:ext cx="4851400" cy="5370512"/>
          </a:xfrm>
          <a:prstGeom prst="rect">
            <a:avLst/>
          </a:prstGeom>
          <a:noFill/>
          <a:extLst>
            <a:ext uri="{909E8E84-426E-40DD-AFC4-6F175D3DCCD1}">
              <a14:hiddenFill xmlns:a14="http://schemas.microsoft.com/office/drawing/2010/main">
                <a:solidFill>
                  <a:srgbClr val="FFFFFF"/>
                </a:solidFill>
              </a14:hiddenFill>
            </a:ext>
          </a:extLst>
        </p:spPr>
      </p:pic>
      <p:sp>
        <p:nvSpPr>
          <p:cNvPr id="117762" name="Rectangle 2">
            <a:extLst>
              <a:ext uri="{FF2B5EF4-FFF2-40B4-BE49-F238E27FC236}">
                <a16:creationId xmlns:a16="http://schemas.microsoft.com/office/drawing/2014/main" id="{33CA9955-A5F3-3340-B684-3088E029D6C8}"/>
              </a:ext>
            </a:extLst>
          </p:cNvPr>
          <p:cNvSpPr>
            <a:spLocks noGrp="1" noChangeArrowheads="1"/>
          </p:cNvSpPr>
          <p:nvPr>
            <p:ph type="title"/>
          </p:nvPr>
        </p:nvSpPr>
        <p:spPr>
          <a:xfrm>
            <a:off x="0" y="838200"/>
            <a:ext cx="9144000" cy="1143000"/>
          </a:xfrm>
        </p:spPr>
        <p:txBody>
          <a:bodyPr/>
          <a:lstStyle/>
          <a:p>
            <a:r>
              <a:rPr lang="en-US" altLang="en-US"/>
              <a:t>Other animals in Mesozoic times…</a:t>
            </a:r>
          </a:p>
        </p:txBody>
      </p:sp>
      <p:pic>
        <p:nvPicPr>
          <p:cNvPr id="117767" name="Picture 7">
            <a:extLst>
              <a:ext uri="{FF2B5EF4-FFF2-40B4-BE49-F238E27FC236}">
                <a16:creationId xmlns:a16="http://schemas.microsoft.com/office/drawing/2014/main" id="{B1A2F95F-8C73-6B45-90B6-5717B04E1E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43388"/>
            <a:ext cx="4343400" cy="2614612"/>
          </a:xfrm>
          <a:prstGeom prst="rect">
            <a:avLst/>
          </a:prstGeom>
          <a:noFill/>
          <a:extLst>
            <a:ext uri="{909E8E84-426E-40DD-AFC4-6F175D3DCCD1}">
              <a14:hiddenFill xmlns:a14="http://schemas.microsoft.com/office/drawing/2010/main">
                <a:solidFill>
                  <a:srgbClr val="FFFFFF"/>
                </a:solidFill>
              </a14:hiddenFill>
            </a:ext>
          </a:extLst>
        </p:spPr>
      </p:pic>
      <p:sp>
        <p:nvSpPr>
          <p:cNvPr id="117768" name="Text Box 8">
            <a:extLst>
              <a:ext uri="{FF2B5EF4-FFF2-40B4-BE49-F238E27FC236}">
                <a16:creationId xmlns:a16="http://schemas.microsoft.com/office/drawing/2014/main" id="{E29CC946-4887-9047-A205-A209B8A9A794}"/>
              </a:ext>
            </a:extLst>
          </p:cNvPr>
          <p:cNvSpPr txBox="1">
            <a:spLocks noChangeArrowheads="1"/>
          </p:cNvSpPr>
          <p:nvPr/>
        </p:nvSpPr>
        <p:spPr bwMode="auto">
          <a:xfrm>
            <a:off x="1447800" y="6172200"/>
            <a:ext cx="13716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latin typeface="Times New Roman" panose="02020603050405020304" pitchFamily="18" charset="0"/>
              </a:rPr>
              <a:t>cc. Arthur Weasley</a:t>
            </a:r>
            <a:endParaRPr lang="en-US"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Rectangle 4">
            <a:extLst>
              <a:ext uri="{FF2B5EF4-FFF2-40B4-BE49-F238E27FC236}">
                <a16:creationId xmlns:a16="http://schemas.microsoft.com/office/drawing/2014/main" id="{10923381-91F8-F54F-B7B9-36B8C217351B}"/>
              </a:ext>
            </a:extLst>
          </p:cNvPr>
          <p:cNvSpPr>
            <a:spLocks noGrp="1" noChangeArrowheads="1"/>
          </p:cNvSpPr>
          <p:nvPr>
            <p:ph type="title"/>
          </p:nvPr>
        </p:nvSpPr>
        <p:spPr>
          <a:xfrm>
            <a:off x="0" y="838200"/>
            <a:ext cx="9144000" cy="1143000"/>
          </a:xfrm>
          <a:noFill/>
          <a:ln/>
        </p:spPr>
        <p:txBody>
          <a:bodyPr/>
          <a:lstStyle/>
          <a:p>
            <a:r>
              <a:rPr lang="en-US" altLang="en-US"/>
              <a:t>Other animals in Mesozoic times…</a:t>
            </a:r>
          </a:p>
        </p:txBody>
      </p:sp>
      <p:sp>
        <p:nvSpPr>
          <p:cNvPr id="118789" name="Rectangle 5">
            <a:extLst>
              <a:ext uri="{FF2B5EF4-FFF2-40B4-BE49-F238E27FC236}">
                <a16:creationId xmlns:a16="http://schemas.microsoft.com/office/drawing/2014/main" id="{79B32FDA-3A9E-414F-B534-0CC8D2DAF14E}"/>
              </a:ext>
            </a:extLst>
          </p:cNvPr>
          <p:cNvSpPr>
            <a:spLocks noGrp="1" noChangeArrowheads="1"/>
          </p:cNvSpPr>
          <p:nvPr>
            <p:ph type="body" idx="1"/>
          </p:nvPr>
        </p:nvSpPr>
        <p:spPr>
          <a:xfrm>
            <a:off x="685800" y="1905000"/>
            <a:ext cx="7772400" cy="4191000"/>
          </a:xfrm>
          <a:noFill/>
          <a:ln/>
        </p:spPr>
        <p:txBody>
          <a:bodyPr/>
          <a:lstStyle/>
          <a:p>
            <a:r>
              <a:rPr lang="en-US" altLang="en-US"/>
              <a:t>In Mesozoic seas</a:t>
            </a:r>
          </a:p>
          <a:p>
            <a:pPr lvl="1"/>
            <a:r>
              <a:rPr lang="en-US" altLang="en-US"/>
              <a:t>Ichthyosaurs, Plesiosaurs, Mosasaurs</a:t>
            </a:r>
            <a:endParaRPr lang="en-US" altLang="en-US" sz="3600">
              <a:latin typeface="Comic Sans MS" panose="030F0902030302020204" pitchFamily="66" charset="0"/>
            </a:endParaRPr>
          </a:p>
        </p:txBody>
      </p:sp>
      <p:pic>
        <p:nvPicPr>
          <p:cNvPr id="118790" name="Picture 6">
            <a:extLst>
              <a:ext uri="{FF2B5EF4-FFF2-40B4-BE49-F238E27FC236}">
                <a16:creationId xmlns:a16="http://schemas.microsoft.com/office/drawing/2014/main" id="{D9B42C58-6C48-964D-AF07-DBA861288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048000"/>
            <a:ext cx="4876800" cy="1841500"/>
          </a:xfrm>
          <a:prstGeom prst="rect">
            <a:avLst/>
          </a:prstGeom>
          <a:noFill/>
          <a:extLst>
            <a:ext uri="{909E8E84-426E-40DD-AFC4-6F175D3DCCD1}">
              <a14:hiddenFill xmlns:a14="http://schemas.microsoft.com/office/drawing/2010/main">
                <a:solidFill>
                  <a:srgbClr val="FFFFFF"/>
                </a:solidFill>
              </a14:hiddenFill>
            </a:ext>
          </a:extLst>
        </p:spPr>
      </p:pic>
      <p:sp>
        <p:nvSpPr>
          <p:cNvPr id="118791" name="Text Box 7">
            <a:extLst>
              <a:ext uri="{FF2B5EF4-FFF2-40B4-BE49-F238E27FC236}">
                <a16:creationId xmlns:a16="http://schemas.microsoft.com/office/drawing/2014/main" id="{47670950-7E25-FE4B-BA31-9AC8DA5DB486}"/>
              </a:ext>
            </a:extLst>
          </p:cNvPr>
          <p:cNvSpPr txBox="1">
            <a:spLocks noChangeArrowheads="1"/>
          </p:cNvSpPr>
          <p:nvPr/>
        </p:nvSpPr>
        <p:spPr bwMode="auto">
          <a:xfrm>
            <a:off x="7391400" y="4648200"/>
            <a:ext cx="16002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latin typeface="Times New Roman" panose="02020603050405020304" pitchFamily="18" charset="0"/>
              </a:rPr>
              <a:t>cc. Fritz Geller-Grimm</a:t>
            </a:r>
            <a:endParaRPr lang="en-US" altLang="en-US">
              <a:solidFill>
                <a:srgbClr val="002BB8"/>
              </a:solidFill>
              <a:latin typeface="Helvetica" pitchFamily="2" charset="0"/>
            </a:endParaRPr>
          </a:p>
        </p:txBody>
      </p:sp>
      <p:sp>
        <p:nvSpPr>
          <p:cNvPr id="118793" name="Text Box 9">
            <a:extLst>
              <a:ext uri="{FF2B5EF4-FFF2-40B4-BE49-F238E27FC236}">
                <a16:creationId xmlns:a16="http://schemas.microsoft.com/office/drawing/2014/main" id="{A8CB90D9-80A0-E140-B5A3-6E9B4EA32332}"/>
              </a:ext>
            </a:extLst>
          </p:cNvPr>
          <p:cNvSpPr txBox="1">
            <a:spLocks noChangeArrowheads="1"/>
          </p:cNvSpPr>
          <p:nvPr/>
        </p:nvSpPr>
        <p:spPr bwMode="auto">
          <a:xfrm>
            <a:off x="3200400" y="6400800"/>
            <a:ext cx="14478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latin typeface="Times New Roman" panose="02020603050405020304" pitchFamily="18" charset="0"/>
              </a:rPr>
              <a:t>cc. Arthur Weasley</a:t>
            </a:r>
            <a:endParaRPr lang="en-US" altLang="en-US">
              <a:solidFill>
                <a:srgbClr val="5A3696"/>
              </a:solidFill>
              <a:latin typeface="Helvetica" pitchFamily="2" charset="0"/>
            </a:endParaRPr>
          </a:p>
        </p:txBody>
      </p:sp>
      <p:pic>
        <p:nvPicPr>
          <p:cNvPr id="118794" name="Picture 10">
            <a:extLst>
              <a:ext uri="{FF2B5EF4-FFF2-40B4-BE49-F238E27FC236}">
                <a16:creationId xmlns:a16="http://schemas.microsoft.com/office/drawing/2014/main" id="{FE684813-FA04-174B-9F28-D58B3DE985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48000"/>
            <a:ext cx="3430588" cy="1860550"/>
          </a:xfrm>
          <a:prstGeom prst="rect">
            <a:avLst/>
          </a:prstGeom>
          <a:noFill/>
          <a:extLst>
            <a:ext uri="{909E8E84-426E-40DD-AFC4-6F175D3DCCD1}">
              <a14:hiddenFill xmlns:a14="http://schemas.microsoft.com/office/drawing/2010/main">
                <a:solidFill>
                  <a:srgbClr val="FFFFFF"/>
                </a:solidFill>
              </a14:hiddenFill>
            </a:ext>
          </a:extLst>
        </p:spPr>
      </p:pic>
      <p:pic>
        <p:nvPicPr>
          <p:cNvPr id="118795" name="Picture 11">
            <a:extLst>
              <a:ext uri="{FF2B5EF4-FFF2-40B4-BE49-F238E27FC236}">
                <a16:creationId xmlns:a16="http://schemas.microsoft.com/office/drawing/2014/main" id="{1D4F4509-2268-DE49-BC99-AC242D9EC2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188" y="4672013"/>
            <a:ext cx="4468812" cy="2185987"/>
          </a:xfrm>
          <a:prstGeom prst="rect">
            <a:avLst/>
          </a:prstGeom>
          <a:noFill/>
          <a:extLst>
            <a:ext uri="{909E8E84-426E-40DD-AFC4-6F175D3DCCD1}">
              <a14:hiddenFill xmlns:a14="http://schemas.microsoft.com/office/drawing/2010/main">
                <a:solidFill>
                  <a:srgbClr val="FFFFFF"/>
                </a:solidFill>
              </a14:hiddenFill>
            </a:ext>
          </a:extLst>
        </p:spPr>
      </p:pic>
      <p:pic>
        <p:nvPicPr>
          <p:cNvPr id="118792" name="Picture 8">
            <a:extLst>
              <a:ext uri="{FF2B5EF4-FFF2-40B4-BE49-F238E27FC236}">
                <a16:creationId xmlns:a16="http://schemas.microsoft.com/office/drawing/2014/main" id="{E9F581E0-F5F2-0445-B48E-1D90F9AFF4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832350"/>
            <a:ext cx="6975475" cy="2025650"/>
          </a:xfrm>
          <a:prstGeom prst="rect">
            <a:avLst/>
          </a:prstGeom>
          <a:noFill/>
          <a:extLst>
            <a:ext uri="{909E8E84-426E-40DD-AFC4-6F175D3DCCD1}">
              <a14:hiddenFill xmlns:a14="http://schemas.microsoft.com/office/drawing/2010/main">
                <a:solidFill>
                  <a:srgbClr val="FFFFFF"/>
                </a:solidFill>
              </a14:hiddenFill>
            </a:ext>
          </a:extLst>
        </p:spPr>
      </p:pic>
      <p:sp>
        <p:nvSpPr>
          <p:cNvPr id="118796" name="Text Box 12">
            <a:extLst>
              <a:ext uri="{FF2B5EF4-FFF2-40B4-BE49-F238E27FC236}">
                <a16:creationId xmlns:a16="http://schemas.microsoft.com/office/drawing/2014/main" id="{51859416-77E9-094E-BFE2-943112E2DC30}"/>
              </a:ext>
            </a:extLst>
          </p:cNvPr>
          <p:cNvSpPr txBox="1">
            <a:spLocks noChangeArrowheads="1"/>
          </p:cNvSpPr>
          <p:nvPr/>
        </p:nvSpPr>
        <p:spPr bwMode="auto">
          <a:xfrm>
            <a:off x="7315200" y="6172200"/>
            <a:ext cx="13716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latin typeface="Times New Roman" panose="02020603050405020304" pitchFamily="18" charset="0"/>
              </a:rPr>
              <a:t>cc. Arthur Weasley</a:t>
            </a:r>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a:extLst>
              <a:ext uri="{FF2B5EF4-FFF2-40B4-BE49-F238E27FC236}">
                <a16:creationId xmlns:a16="http://schemas.microsoft.com/office/drawing/2014/main" id="{1818A879-32CD-3F46-81E6-05B19DA7D1C4}"/>
              </a:ext>
            </a:extLst>
          </p:cNvPr>
          <p:cNvSpPr>
            <a:spLocks noGrp="1" noChangeArrowheads="1"/>
          </p:cNvSpPr>
          <p:nvPr>
            <p:ph type="body" idx="1"/>
          </p:nvPr>
        </p:nvSpPr>
        <p:spPr/>
        <p:txBody>
          <a:bodyPr/>
          <a:lstStyle/>
          <a:p>
            <a:r>
              <a:rPr lang="en-US" altLang="en-US"/>
              <a:t>Small Mammals</a:t>
            </a:r>
          </a:p>
        </p:txBody>
      </p:sp>
      <p:sp>
        <p:nvSpPr>
          <p:cNvPr id="119812" name="Rectangle 4">
            <a:extLst>
              <a:ext uri="{FF2B5EF4-FFF2-40B4-BE49-F238E27FC236}">
                <a16:creationId xmlns:a16="http://schemas.microsoft.com/office/drawing/2014/main" id="{5EA074AF-D2B5-3942-8575-7C5EF6F9BFA1}"/>
              </a:ext>
            </a:extLst>
          </p:cNvPr>
          <p:cNvSpPr>
            <a:spLocks noGrp="1" noChangeArrowheads="1"/>
          </p:cNvSpPr>
          <p:nvPr>
            <p:ph type="title"/>
          </p:nvPr>
        </p:nvSpPr>
        <p:spPr>
          <a:xfrm>
            <a:off x="0" y="838200"/>
            <a:ext cx="9144000" cy="1143000"/>
          </a:xfrm>
          <a:noFill/>
          <a:ln/>
        </p:spPr>
        <p:txBody>
          <a:bodyPr/>
          <a:lstStyle/>
          <a:p>
            <a:r>
              <a:rPr lang="en-US" altLang="en-US"/>
              <a:t>Other animals in Mesozoic times…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6" name="Picture 4">
            <a:extLst>
              <a:ext uri="{FF2B5EF4-FFF2-40B4-BE49-F238E27FC236}">
                <a16:creationId xmlns:a16="http://schemas.microsoft.com/office/drawing/2014/main" id="{3B9D9C6D-2AF8-1F41-84D0-BEA54DDAB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581400"/>
            <a:ext cx="8229600" cy="2578100"/>
          </a:xfrm>
          <a:prstGeom prst="rect">
            <a:avLst/>
          </a:prstGeom>
          <a:noFill/>
          <a:extLst>
            <a:ext uri="{909E8E84-426E-40DD-AFC4-6F175D3DCCD1}">
              <a14:hiddenFill xmlns:a14="http://schemas.microsoft.com/office/drawing/2010/main">
                <a:solidFill>
                  <a:srgbClr val="FFFFFF"/>
                </a:solidFill>
              </a14:hiddenFill>
            </a:ext>
          </a:extLst>
        </p:spPr>
      </p:pic>
      <p:sp>
        <p:nvSpPr>
          <p:cNvPr id="120834" name="Rectangle 2">
            <a:extLst>
              <a:ext uri="{FF2B5EF4-FFF2-40B4-BE49-F238E27FC236}">
                <a16:creationId xmlns:a16="http://schemas.microsoft.com/office/drawing/2014/main" id="{9E88BB8B-0FB2-EF42-9878-1F4C5DD7B786}"/>
              </a:ext>
            </a:extLst>
          </p:cNvPr>
          <p:cNvSpPr>
            <a:spLocks noGrp="1" noChangeArrowheads="1"/>
          </p:cNvSpPr>
          <p:nvPr>
            <p:ph type="ctrTitle"/>
          </p:nvPr>
        </p:nvSpPr>
        <p:spPr/>
        <p:txBody>
          <a:bodyPr/>
          <a:lstStyle/>
          <a:p>
            <a:r>
              <a:rPr lang="en-US" altLang="en-US"/>
              <a:t>Practical Exercise 1.</a:t>
            </a:r>
          </a:p>
        </p:txBody>
      </p:sp>
      <p:sp>
        <p:nvSpPr>
          <p:cNvPr id="120835" name="Rectangle 3">
            <a:extLst>
              <a:ext uri="{FF2B5EF4-FFF2-40B4-BE49-F238E27FC236}">
                <a16:creationId xmlns:a16="http://schemas.microsoft.com/office/drawing/2014/main" id="{E6E418F8-0418-3940-ADD1-B70AB8873821}"/>
              </a:ext>
            </a:extLst>
          </p:cNvPr>
          <p:cNvSpPr>
            <a:spLocks noGrp="1" noChangeArrowheads="1"/>
          </p:cNvSpPr>
          <p:nvPr>
            <p:ph type="subTitle" idx="1"/>
          </p:nvPr>
        </p:nvSpPr>
        <p:spPr>
          <a:xfrm>
            <a:off x="1066800" y="2971800"/>
            <a:ext cx="7239000" cy="2209800"/>
          </a:xfrm>
        </p:spPr>
        <p:txBody>
          <a:bodyPr/>
          <a:lstStyle/>
          <a:p>
            <a:r>
              <a:rPr lang="en-US" altLang="en-US" b="1"/>
              <a:t>What is the biggest possible size a dinosaur could be?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3">
            <a:extLst>
              <a:ext uri="{FF2B5EF4-FFF2-40B4-BE49-F238E27FC236}">
                <a16:creationId xmlns:a16="http://schemas.microsoft.com/office/drawing/2014/main" id="{EE647010-02EC-1E48-80FD-1E0C35B289EE}"/>
              </a:ext>
            </a:extLst>
          </p:cNvPr>
          <p:cNvSpPr>
            <a:spLocks noGrp="1" noChangeArrowheads="1"/>
          </p:cNvSpPr>
          <p:nvPr>
            <p:ph type="subTitle" idx="1"/>
          </p:nvPr>
        </p:nvSpPr>
        <p:spPr/>
        <p:txBody>
          <a:bodyPr/>
          <a:lstStyle/>
          <a:p>
            <a:endParaRPr lang="en-US" altLang="en-US"/>
          </a:p>
        </p:txBody>
      </p:sp>
      <p:pic>
        <p:nvPicPr>
          <p:cNvPr id="131076" name="Picture 4">
            <a:extLst>
              <a:ext uri="{FF2B5EF4-FFF2-40B4-BE49-F238E27FC236}">
                <a16:creationId xmlns:a16="http://schemas.microsoft.com/office/drawing/2014/main" id="{034DDEC8-FCE6-3041-AE08-4FFE7AAE74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752600"/>
            <a:ext cx="5568950" cy="4470400"/>
          </a:xfrm>
          <a:prstGeom prst="rect">
            <a:avLst/>
          </a:prstGeom>
          <a:noFill/>
          <a:extLst>
            <a:ext uri="{909E8E84-426E-40DD-AFC4-6F175D3DCCD1}">
              <a14:hiddenFill xmlns:a14="http://schemas.microsoft.com/office/drawing/2010/main">
                <a:solidFill>
                  <a:srgbClr val="FFFFFF"/>
                </a:solidFill>
              </a14:hiddenFill>
            </a:ext>
          </a:extLst>
        </p:spPr>
      </p:pic>
      <p:sp>
        <p:nvSpPr>
          <p:cNvPr id="131074" name="Rectangle 2">
            <a:extLst>
              <a:ext uri="{FF2B5EF4-FFF2-40B4-BE49-F238E27FC236}">
                <a16:creationId xmlns:a16="http://schemas.microsoft.com/office/drawing/2014/main" id="{0761A233-B956-5649-B3B2-2FECEAC44B27}"/>
              </a:ext>
            </a:extLst>
          </p:cNvPr>
          <p:cNvSpPr>
            <a:spLocks noGrp="1" noChangeArrowheads="1"/>
          </p:cNvSpPr>
          <p:nvPr>
            <p:ph type="ctrTitle"/>
          </p:nvPr>
        </p:nvSpPr>
        <p:spPr>
          <a:xfrm>
            <a:off x="0" y="1219200"/>
            <a:ext cx="9144000" cy="838200"/>
          </a:xfrm>
        </p:spPr>
        <p:txBody>
          <a:bodyPr/>
          <a:lstStyle/>
          <a:p>
            <a:r>
              <a:rPr lang="en-US" altLang="en-US"/>
              <a:t>Were Dinosaurs Warm-Blooded?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C26F5597-09EC-6B45-81F7-B2055C808A90}"/>
              </a:ext>
            </a:extLst>
          </p:cNvPr>
          <p:cNvSpPr>
            <a:spLocks noGrp="1" noChangeArrowheads="1"/>
          </p:cNvSpPr>
          <p:nvPr>
            <p:ph type="title"/>
          </p:nvPr>
        </p:nvSpPr>
        <p:spPr>
          <a:xfrm>
            <a:off x="0" y="838200"/>
            <a:ext cx="9144000" cy="1143000"/>
          </a:xfrm>
        </p:spPr>
        <p:txBody>
          <a:bodyPr/>
          <a:lstStyle/>
          <a:p>
            <a:r>
              <a:rPr lang="en-US" altLang="en-US" sz="4000"/>
              <a:t>Warm-blooded versus Cold-blooded?</a:t>
            </a:r>
            <a:endParaRPr lang="en-US" altLang="en-US"/>
          </a:p>
        </p:txBody>
      </p:sp>
      <p:sp>
        <p:nvSpPr>
          <p:cNvPr id="132099" name="Rectangle 3">
            <a:extLst>
              <a:ext uri="{FF2B5EF4-FFF2-40B4-BE49-F238E27FC236}">
                <a16:creationId xmlns:a16="http://schemas.microsoft.com/office/drawing/2014/main" id="{082DE6F1-9B5F-BC4F-8C34-051499235DFF}"/>
              </a:ext>
            </a:extLst>
          </p:cNvPr>
          <p:cNvSpPr>
            <a:spLocks noGrp="1" noChangeArrowheads="1"/>
          </p:cNvSpPr>
          <p:nvPr>
            <p:ph type="body" idx="1"/>
          </p:nvPr>
        </p:nvSpPr>
        <p:spPr>
          <a:xfrm>
            <a:off x="457200" y="2362200"/>
            <a:ext cx="7772400" cy="3505200"/>
          </a:xfrm>
        </p:spPr>
        <p:txBody>
          <a:bodyPr/>
          <a:lstStyle/>
          <a:p>
            <a:r>
              <a:rPr lang="en-US" altLang="en-US"/>
              <a:t>Ectothermic (cold-blooded)</a:t>
            </a:r>
          </a:p>
          <a:p>
            <a:pPr lvl="1"/>
            <a:r>
              <a:rPr lang="en-US" altLang="en-US"/>
              <a:t>Relies on external heat</a:t>
            </a:r>
          </a:p>
          <a:p>
            <a:pPr lvl="1"/>
            <a:endParaRPr lang="en-US" altLang="en-US"/>
          </a:p>
          <a:p>
            <a:pPr lvl="1"/>
            <a:endParaRPr lang="en-US" altLang="en-US"/>
          </a:p>
          <a:p>
            <a:r>
              <a:rPr lang="en-US" altLang="en-US"/>
              <a:t>Endothermic (warm-blooded)</a:t>
            </a:r>
          </a:p>
          <a:p>
            <a:pPr lvl="1"/>
            <a:r>
              <a:rPr lang="en-US" altLang="en-US"/>
              <a:t>Relies on internal heat</a:t>
            </a:r>
          </a:p>
        </p:txBody>
      </p:sp>
      <p:pic>
        <p:nvPicPr>
          <p:cNvPr id="132100" name="Picture 4">
            <a:extLst>
              <a:ext uri="{FF2B5EF4-FFF2-40B4-BE49-F238E27FC236}">
                <a16:creationId xmlns:a16="http://schemas.microsoft.com/office/drawing/2014/main" id="{97705A43-9DA8-D049-A3D3-99E786A62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057400"/>
            <a:ext cx="266700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132101" name="Picture 5">
            <a:extLst>
              <a:ext uri="{FF2B5EF4-FFF2-40B4-BE49-F238E27FC236}">
                <a16:creationId xmlns:a16="http://schemas.microsoft.com/office/drawing/2014/main" id="{A967A90B-534D-424D-9BFF-94CD53F3E4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329113"/>
            <a:ext cx="2692400" cy="20145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37648C2E-92E4-6B4E-A744-17B5953070C9}"/>
              </a:ext>
            </a:extLst>
          </p:cNvPr>
          <p:cNvSpPr>
            <a:spLocks noGrp="1" noChangeArrowheads="1"/>
          </p:cNvSpPr>
          <p:nvPr>
            <p:ph type="title"/>
          </p:nvPr>
        </p:nvSpPr>
        <p:spPr>
          <a:xfrm>
            <a:off x="0" y="838200"/>
            <a:ext cx="9144000" cy="1143000"/>
          </a:xfrm>
        </p:spPr>
        <p:txBody>
          <a:bodyPr/>
          <a:lstStyle/>
          <a:p>
            <a:r>
              <a:rPr lang="en-US" altLang="en-US"/>
              <a:t>Warm-Blooded Dinosaur Theory</a:t>
            </a:r>
          </a:p>
        </p:txBody>
      </p:sp>
      <p:pic>
        <p:nvPicPr>
          <p:cNvPr id="134148" name="Picture 4">
            <a:extLst>
              <a:ext uri="{FF2B5EF4-FFF2-40B4-BE49-F238E27FC236}">
                <a16:creationId xmlns:a16="http://schemas.microsoft.com/office/drawing/2014/main" id="{483D2661-84EC-8441-A5BC-6CFA3752AD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284413"/>
            <a:ext cx="5132388" cy="3048000"/>
          </a:xfrm>
          <a:prstGeom prst="rect">
            <a:avLst/>
          </a:prstGeom>
          <a:noFill/>
          <a:extLst>
            <a:ext uri="{909E8E84-426E-40DD-AFC4-6F175D3DCCD1}">
              <a14:hiddenFill xmlns:a14="http://schemas.microsoft.com/office/drawing/2010/main">
                <a:solidFill>
                  <a:srgbClr val="FFFFFF"/>
                </a:solidFill>
              </a14:hiddenFill>
            </a:ext>
          </a:extLst>
        </p:spPr>
      </p:pic>
      <p:sp>
        <p:nvSpPr>
          <p:cNvPr id="134149" name="Text Box 5">
            <a:extLst>
              <a:ext uri="{FF2B5EF4-FFF2-40B4-BE49-F238E27FC236}">
                <a16:creationId xmlns:a16="http://schemas.microsoft.com/office/drawing/2014/main" id="{C18E67B0-329A-5A42-A4EF-970609AD944E}"/>
              </a:ext>
            </a:extLst>
          </p:cNvPr>
          <p:cNvSpPr txBox="1">
            <a:spLocks noChangeArrowheads="1"/>
          </p:cNvSpPr>
          <p:nvPr/>
        </p:nvSpPr>
        <p:spPr bwMode="auto">
          <a:xfrm>
            <a:off x="6477000" y="5059363"/>
            <a:ext cx="1447800"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solidFill>
                  <a:schemeClr val="bg1"/>
                </a:solidFill>
              </a:rPr>
              <a:t>cc. </a:t>
            </a:r>
            <a:r>
              <a:rPr lang="en-US" altLang="en-US" sz="1200">
                <a:solidFill>
                  <a:schemeClr val="bg1"/>
                </a:solidFill>
                <a:latin typeface="Helvetica" pitchFamily="2" charset="0"/>
              </a:rPr>
              <a:t>Arno / Coen</a:t>
            </a:r>
            <a:endParaRPr lang="en-US" altLang="en-US">
              <a:latin typeface="Helvetica" pitchFamily="2" charset="0"/>
            </a:endParaRPr>
          </a:p>
        </p:txBody>
      </p:sp>
      <p:sp>
        <p:nvSpPr>
          <p:cNvPr id="134150" name="Text Box 6">
            <a:extLst>
              <a:ext uri="{FF2B5EF4-FFF2-40B4-BE49-F238E27FC236}">
                <a16:creationId xmlns:a16="http://schemas.microsoft.com/office/drawing/2014/main" id="{0BE194B4-714F-0E44-82C0-3682E6AE9B2B}"/>
              </a:ext>
            </a:extLst>
          </p:cNvPr>
          <p:cNvSpPr txBox="1">
            <a:spLocks noChangeArrowheads="1"/>
          </p:cNvSpPr>
          <p:nvPr/>
        </p:nvSpPr>
        <p:spPr bwMode="auto">
          <a:xfrm>
            <a:off x="3657600" y="5561013"/>
            <a:ext cx="5105400" cy="915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800"/>
              <a:t>Above: Thermal image showing the difference between an ectothermic snake (black/ blue) that is eating an endothermic mouse (red/ yellow).</a:t>
            </a:r>
            <a:endParaRPr lang="en-US" altLang="en-US"/>
          </a:p>
        </p:txBody>
      </p:sp>
      <p:pic>
        <p:nvPicPr>
          <p:cNvPr id="134152" name="Picture 8">
            <a:extLst>
              <a:ext uri="{FF2B5EF4-FFF2-40B4-BE49-F238E27FC236}">
                <a16:creationId xmlns:a16="http://schemas.microsoft.com/office/drawing/2014/main" id="{40083A24-97EF-4640-9C97-45C55061EA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36813"/>
            <a:ext cx="4038600" cy="2266950"/>
          </a:xfrm>
          <a:prstGeom prst="rect">
            <a:avLst/>
          </a:prstGeom>
          <a:noFill/>
          <a:extLst>
            <a:ext uri="{909E8E84-426E-40DD-AFC4-6F175D3DCCD1}">
              <a14:hiddenFill xmlns:a14="http://schemas.microsoft.com/office/drawing/2010/main">
                <a:solidFill>
                  <a:srgbClr val="FFFFFF"/>
                </a:solidFill>
              </a14:hiddenFill>
            </a:ext>
          </a:extLst>
        </p:spPr>
      </p:pic>
      <p:pic>
        <p:nvPicPr>
          <p:cNvPr id="134151" name="Picture 7">
            <a:extLst>
              <a:ext uri="{FF2B5EF4-FFF2-40B4-BE49-F238E27FC236}">
                <a16:creationId xmlns:a16="http://schemas.microsoft.com/office/drawing/2014/main" id="{21BFB324-B879-AD4A-9364-214AF0FEE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56013"/>
            <a:ext cx="4003675" cy="2078037"/>
          </a:xfrm>
          <a:prstGeom prst="rect">
            <a:avLst/>
          </a:prstGeom>
          <a:noFill/>
          <a:extLst>
            <a:ext uri="{909E8E84-426E-40DD-AFC4-6F175D3DCCD1}">
              <a14:hiddenFill xmlns:a14="http://schemas.microsoft.com/office/drawing/2010/main">
                <a:solidFill>
                  <a:srgbClr val="FFFFFF"/>
                </a:solidFill>
              </a14:hiddenFill>
            </a:ext>
          </a:extLst>
        </p:spPr>
      </p:pic>
      <p:sp>
        <p:nvSpPr>
          <p:cNvPr id="134153" name="Text Box 9">
            <a:extLst>
              <a:ext uri="{FF2B5EF4-FFF2-40B4-BE49-F238E27FC236}">
                <a16:creationId xmlns:a16="http://schemas.microsoft.com/office/drawing/2014/main" id="{045BE358-AF1E-B94D-89B4-217D1DBDAAB7}"/>
              </a:ext>
            </a:extLst>
          </p:cNvPr>
          <p:cNvSpPr txBox="1">
            <a:spLocks noChangeArrowheads="1"/>
          </p:cNvSpPr>
          <p:nvPr/>
        </p:nvSpPr>
        <p:spPr bwMode="auto">
          <a:xfrm>
            <a:off x="2133600" y="1751013"/>
            <a:ext cx="1295400" cy="1433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8800">
                <a:solidFill>
                  <a:srgbClr val="993333"/>
                </a:solidFill>
                <a:latin typeface="Engravers MT" panose="02090707080505020304" pitchFamily="18" charset="77"/>
              </a:rPr>
              <a:t>?</a:t>
            </a:r>
            <a:endParaRPr lang="en-US" altLang="en-US"/>
          </a:p>
        </p:txBody>
      </p:sp>
      <p:sp>
        <p:nvSpPr>
          <p:cNvPr id="134154" name="Text Box 10">
            <a:extLst>
              <a:ext uri="{FF2B5EF4-FFF2-40B4-BE49-F238E27FC236}">
                <a16:creationId xmlns:a16="http://schemas.microsoft.com/office/drawing/2014/main" id="{B7AC9578-21F9-1B40-BCA3-F94D1D4DA60E}"/>
              </a:ext>
            </a:extLst>
          </p:cNvPr>
          <p:cNvSpPr txBox="1">
            <a:spLocks noChangeArrowheads="1"/>
          </p:cNvSpPr>
          <p:nvPr/>
        </p:nvSpPr>
        <p:spPr bwMode="auto">
          <a:xfrm>
            <a:off x="152400" y="4875213"/>
            <a:ext cx="1295400" cy="1433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8800">
                <a:solidFill>
                  <a:srgbClr val="993333"/>
                </a:solidFill>
                <a:latin typeface="Engravers MT" panose="02090707080505020304" pitchFamily="18" charset="77"/>
              </a:rPr>
              <a:t>?</a:t>
            </a:r>
            <a:endParaRPr lang="en-US" altLang="en-US"/>
          </a:p>
        </p:txBody>
      </p:sp>
      <p:sp>
        <p:nvSpPr>
          <p:cNvPr id="134155" name="Text Box 11">
            <a:extLst>
              <a:ext uri="{FF2B5EF4-FFF2-40B4-BE49-F238E27FC236}">
                <a16:creationId xmlns:a16="http://schemas.microsoft.com/office/drawing/2014/main" id="{A7072077-BE50-924A-A181-C288BD9AF2C1}"/>
              </a:ext>
            </a:extLst>
          </p:cNvPr>
          <p:cNvSpPr txBox="1">
            <a:spLocks noChangeArrowheads="1"/>
          </p:cNvSpPr>
          <p:nvPr/>
        </p:nvSpPr>
        <p:spPr bwMode="auto">
          <a:xfrm>
            <a:off x="609600" y="1751013"/>
            <a:ext cx="1295400" cy="1433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8800">
                <a:solidFill>
                  <a:srgbClr val="993333"/>
                </a:solidFill>
                <a:latin typeface="Engravers MT" panose="02090707080505020304" pitchFamily="18" charset="77"/>
              </a:rPr>
              <a:t>?</a:t>
            </a:r>
            <a:endParaRPr lang="en-US" altLang="en-US"/>
          </a:p>
        </p:txBody>
      </p:sp>
      <p:sp>
        <p:nvSpPr>
          <p:cNvPr id="134156" name="Text Box 12">
            <a:extLst>
              <a:ext uri="{FF2B5EF4-FFF2-40B4-BE49-F238E27FC236}">
                <a16:creationId xmlns:a16="http://schemas.microsoft.com/office/drawing/2014/main" id="{99552CF9-9BFC-E949-9BC2-409D83EC7A18}"/>
              </a:ext>
            </a:extLst>
          </p:cNvPr>
          <p:cNvSpPr txBox="1">
            <a:spLocks noChangeArrowheads="1"/>
          </p:cNvSpPr>
          <p:nvPr/>
        </p:nvSpPr>
        <p:spPr bwMode="auto">
          <a:xfrm>
            <a:off x="2743200" y="4951413"/>
            <a:ext cx="1295400" cy="1433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8800">
                <a:solidFill>
                  <a:srgbClr val="993333"/>
                </a:solidFill>
                <a:latin typeface="Engravers MT" panose="02090707080505020304" pitchFamily="18" charset="77"/>
              </a:rPr>
              <a:t>?</a:t>
            </a:r>
            <a:endParaRPr lang="en-US"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DD244AF1-217B-2945-9497-61DBEC37A402}"/>
              </a:ext>
            </a:extLst>
          </p:cNvPr>
          <p:cNvSpPr>
            <a:spLocks noGrp="1" noChangeArrowheads="1"/>
          </p:cNvSpPr>
          <p:nvPr>
            <p:ph type="title"/>
          </p:nvPr>
        </p:nvSpPr>
        <p:spPr/>
        <p:txBody>
          <a:bodyPr/>
          <a:lstStyle/>
          <a:p>
            <a:r>
              <a:rPr lang="en-US" altLang="en-US"/>
              <a:t>What is a dinosaur?</a:t>
            </a:r>
          </a:p>
        </p:txBody>
      </p:sp>
      <p:sp>
        <p:nvSpPr>
          <p:cNvPr id="100355" name="Rectangle 3">
            <a:extLst>
              <a:ext uri="{FF2B5EF4-FFF2-40B4-BE49-F238E27FC236}">
                <a16:creationId xmlns:a16="http://schemas.microsoft.com/office/drawing/2014/main" id="{F75CC36C-0AF5-E24C-9E96-151528AD6475}"/>
              </a:ext>
            </a:extLst>
          </p:cNvPr>
          <p:cNvSpPr>
            <a:spLocks noGrp="1" noChangeArrowheads="1"/>
          </p:cNvSpPr>
          <p:nvPr>
            <p:ph type="body" idx="1"/>
          </p:nvPr>
        </p:nvSpPr>
        <p:spPr>
          <a:xfrm>
            <a:off x="381000" y="1905000"/>
            <a:ext cx="5867400" cy="2514600"/>
          </a:xfrm>
        </p:spPr>
        <p:txBody>
          <a:bodyPr/>
          <a:lstStyle/>
          <a:p>
            <a:pPr>
              <a:lnSpc>
                <a:spcPct val="90000"/>
              </a:lnSpc>
            </a:pPr>
            <a:r>
              <a:rPr lang="en-US" altLang="en-US" sz="2800"/>
              <a:t>Dinosauria</a:t>
            </a:r>
          </a:p>
          <a:p>
            <a:pPr lvl="1">
              <a:lnSpc>
                <a:spcPct val="90000"/>
              </a:lnSpc>
            </a:pPr>
            <a:r>
              <a:rPr lang="en-US" altLang="en-US" sz="2400"/>
              <a:t>Stands upright (erect, not sprawling)</a:t>
            </a:r>
          </a:p>
          <a:p>
            <a:pPr lvl="1">
              <a:lnSpc>
                <a:spcPct val="90000"/>
              </a:lnSpc>
            </a:pPr>
            <a:r>
              <a:rPr lang="en-US" altLang="en-US" sz="2400"/>
              <a:t>Ball-and-socket hip joint</a:t>
            </a:r>
          </a:p>
          <a:p>
            <a:pPr lvl="1">
              <a:lnSpc>
                <a:spcPct val="90000"/>
              </a:lnSpc>
            </a:pPr>
            <a:r>
              <a:rPr lang="en-US" altLang="en-US" sz="2400"/>
              <a:t>Straight knee joint</a:t>
            </a:r>
          </a:p>
          <a:p>
            <a:pPr lvl="1">
              <a:lnSpc>
                <a:spcPct val="90000"/>
              </a:lnSpc>
            </a:pPr>
            <a:r>
              <a:rPr lang="en-US" altLang="en-US" sz="2400"/>
              <a:t>Straight ankle joint</a:t>
            </a:r>
          </a:p>
          <a:p>
            <a:pPr lvl="1">
              <a:lnSpc>
                <a:spcPct val="90000"/>
              </a:lnSpc>
            </a:pPr>
            <a:r>
              <a:rPr lang="en-US" altLang="en-US" sz="2400"/>
              <a:t>Ankle bones closely attached to the shin bone</a:t>
            </a:r>
            <a:endParaRPr lang="en-US" altLang="en-US" sz="1400">
              <a:latin typeface="Comic Sans MS" panose="030F0902030302020204" pitchFamily="66" charset="0"/>
            </a:endParaRPr>
          </a:p>
        </p:txBody>
      </p:sp>
      <p:pic>
        <p:nvPicPr>
          <p:cNvPr id="100357" name="Picture 5">
            <a:extLst>
              <a:ext uri="{FF2B5EF4-FFF2-40B4-BE49-F238E27FC236}">
                <a16:creationId xmlns:a16="http://schemas.microsoft.com/office/drawing/2014/main" id="{28CC4BA1-D831-7C4A-BB1E-FF439B785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133600"/>
            <a:ext cx="2208213"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0358" name="Picture 6">
            <a:extLst>
              <a:ext uri="{FF2B5EF4-FFF2-40B4-BE49-F238E27FC236}">
                <a16:creationId xmlns:a16="http://schemas.microsoft.com/office/drawing/2014/main" id="{6795E107-A0A5-E440-8ED6-14CA2C622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800600"/>
            <a:ext cx="1462088"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00359" name="Picture 7">
            <a:extLst>
              <a:ext uri="{FF2B5EF4-FFF2-40B4-BE49-F238E27FC236}">
                <a16:creationId xmlns:a16="http://schemas.microsoft.com/office/drawing/2014/main" id="{FF735489-D918-8549-B76E-AF8B118AA3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5257800"/>
            <a:ext cx="2667000" cy="1098550"/>
          </a:xfrm>
          <a:prstGeom prst="rect">
            <a:avLst/>
          </a:prstGeom>
          <a:noFill/>
          <a:extLst>
            <a:ext uri="{909E8E84-426E-40DD-AFC4-6F175D3DCCD1}">
              <a14:hiddenFill xmlns:a14="http://schemas.microsoft.com/office/drawing/2010/main">
                <a:solidFill>
                  <a:srgbClr val="FFFFFF"/>
                </a:solidFill>
              </a14:hiddenFill>
            </a:ext>
          </a:extLst>
        </p:spPr>
      </p:pic>
      <p:sp>
        <p:nvSpPr>
          <p:cNvPr id="100360" name="Text Box 8">
            <a:extLst>
              <a:ext uri="{FF2B5EF4-FFF2-40B4-BE49-F238E27FC236}">
                <a16:creationId xmlns:a16="http://schemas.microsoft.com/office/drawing/2014/main" id="{3C7BE0A6-2078-934E-A485-E4CA8AAF9F90}"/>
              </a:ext>
            </a:extLst>
          </p:cNvPr>
          <p:cNvSpPr txBox="1">
            <a:spLocks noChangeArrowheads="1"/>
          </p:cNvSpPr>
          <p:nvPr/>
        </p:nvSpPr>
        <p:spPr bwMode="auto">
          <a:xfrm>
            <a:off x="304800" y="4953000"/>
            <a:ext cx="685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a:t>A</a:t>
            </a:r>
          </a:p>
        </p:txBody>
      </p:sp>
      <p:sp>
        <p:nvSpPr>
          <p:cNvPr id="100361" name="Text Box 9">
            <a:extLst>
              <a:ext uri="{FF2B5EF4-FFF2-40B4-BE49-F238E27FC236}">
                <a16:creationId xmlns:a16="http://schemas.microsoft.com/office/drawing/2014/main" id="{CAECFE93-523B-1D45-AAF3-AA2D8A6934AE}"/>
              </a:ext>
            </a:extLst>
          </p:cNvPr>
          <p:cNvSpPr txBox="1">
            <a:spLocks noChangeArrowheads="1"/>
          </p:cNvSpPr>
          <p:nvPr/>
        </p:nvSpPr>
        <p:spPr bwMode="auto">
          <a:xfrm>
            <a:off x="4572000" y="4876800"/>
            <a:ext cx="381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a:t>B</a:t>
            </a:r>
          </a:p>
        </p:txBody>
      </p:sp>
      <p:sp>
        <p:nvSpPr>
          <p:cNvPr id="100362" name="Text Box 10">
            <a:extLst>
              <a:ext uri="{FF2B5EF4-FFF2-40B4-BE49-F238E27FC236}">
                <a16:creationId xmlns:a16="http://schemas.microsoft.com/office/drawing/2014/main" id="{20E24CD9-C3D9-E64E-9ECE-3D8B2BB3B0DC}"/>
              </a:ext>
            </a:extLst>
          </p:cNvPr>
          <p:cNvSpPr txBox="1">
            <a:spLocks noChangeArrowheads="1"/>
          </p:cNvSpPr>
          <p:nvPr/>
        </p:nvSpPr>
        <p:spPr bwMode="auto">
          <a:xfrm>
            <a:off x="2438400" y="5484813"/>
            <a:ext cx="1905000" cy="915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800"/>
              <a:t>Erect stance of mammals and dinosaurs</a:t>
            </a:r>
            <a:endParaRPr lang="en-US" altLang="en-US"/>
          </a:p>
        </p:txBody>
      </p:sp>
      <p:sp>
        <p:nvSpPr>
          <p:cNvPr id="100363" name="Text Box 11">
            <a:extLst>
              <a:ext uri="{FF2B5EF4-FFF2-40B4-BE49-F238E27FC236}">
                <a16:creationId xmlns:a16="http://schemas.microsoft.com/office/drawing/2014/main" id="{B27D8076-84A7-8044-AAEC-0A7BA8070406}"/>
              </a:ext>
            </a:extLst>
          </p:cNvPr>
          <p:cNvSpPr txBox="1">
            <a:spLocks noChangeArrowheads="1"/>
          </p:cNvSpPr>
          <p:nvPr/>
        </p:nvSpPr>
        <p:spPr bwMode="auto">
          <a:xfrm>
            <a:off x="7239000" y="5486400"/>
            <a:ext cx="1905000" cy="91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800"/>
              <a:t>Sprawling posture of most reptiles</a:t>
            </a:r>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4774441E-DA92-0140-A62C-4869FD1893F5}"/>
              </a:ext>
            </a:extLst>
          </p:cNvPr>
          <p:cNvSpPr>
            <a:spLocks noGrp="1" noChangeArrowheads="1"/>
          </p:cNvSpPr>
          <p:nvPr>
            <p:ph type="title"/>
          </p:nvPr>
        </p:nvSpPr>
        <p:spPr>
          <a:xfrm>
            <a:off x="0" y="838200"/>
            <a:ext cx="9144000" cy="1524000"/>
          </a:xfrm>
        </p:spPr>
        <p:txBody>
          <a:bodyPr/>
          <a:lstStyle/>
          <a:p>
            <a:r>
              <a:rPr lang="en-US" altLang="en-US"/>
              <a:t>Evidence for Warm-Blooded Dinosaurs…</a:t>
            </a:r>
          </a:p>
        </p:txBody>
      </p:sp>
      <p:sp>
        <p:nvSpPr>
          <p:cNvPr id="136195" name="Rectangle 3">
            <a:extLst>
              <a:ext uri="{FF2B5EF4-FFF2-40B4-BE49-F238E27FC236}">
                <a16:creationId xmlns:a16="http://schemas.microsoft.com/office/drawing/2014/main" id="{17D6A7E4-ED07-5147-A2FE-181399BE007F}"/>
              </a:ext>
            </a:extLst>
          </p:cNvPr>
          <p:cNvSpPr>
            <a:spLocks noGrp="1" noChangeArrowheads="1"/>
          </p:cNvSpPr>
          <p:nvPr>
            <p:ph type="body" idx="1"/>
          </p:nvPr>
        </p:nvSpPr>
        <p:spPr>
          <a:xfrm>
            <a:off x="685800" y="2438400"/>
            <a:ext cx="7772400" cy="3657600"/>
          </a:xfrm>
        </p:spPr>
        <p:txBody>
          <a:bodyPr/>
          <a:lstStyle/>
          <a:p>
            <a:r>
              <a:rPr lang="en-US" altLang="en-US"/>
              <a:t>Bone structure and Histology</a:t>
            </a:r>
          </a:p>
        </p:txBody>
      </p:sp>
      <p:pic>
        <p:nvPicPr>
          <p:cNvPr id="136196" name="Picture 4">
            <a:extLst>
              <a:ext uri="{FF2B5EF4-FFF2-40B4-BE49-F238E27FC236}">
                <a16:creationId xmlns:a16="http://schemas.microsoft.com/office/drawing/2014/main" id="{47D79E91-23B7-D74E-B233-F0CFD4145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0"/>
            <a:ext cx="5791200" cy="3340100"/>
          </a:xfrm>
          <a:prstGeom prst="rect">
            <a:avLst/>
          </a:prstGeom>
          <a:noFill/>
          <a:extLst>
            <a:ext uri="{909E8E84-426E-40DD-AFC4-6F175D3DCCD1}">
              <a14:hiddenFill xmlns:a14="http://schemas.microsoft.com/office/drawing/2010/main">
                <a:solidFill>
                  <a:srgbClr val="FFFFFF"/>
                </a:solidFill>
              </a14:hiddenFill>
            </a:ext>
          </a:extLst>
        </p:spPr>
      </p:pic>
      <p:pic>
        <p:nvPicPr>
          <p:cNvPr id="136197" name="Picture 5">
            <a:extLst>
              <a:ext uri="{FF2B5EF4-FFF2-40B4-BE49-F238E27FC236}">
                <a16:creationId xmlns:a16="http://schemas.microsoft.com/office/drawing/2014/main" id="{DE093E3D-1379-5348-89C1-B8E2235E7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276600"/>
            <a:ext cx="2692400" cy="2673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a:extLst>
              <a:ext uri="{FF2B5EF4-FFF2-40B4-BE49-F238E27FC236}">
                <a16:creationId xmlns:a16="http://schemas.microsoft.com/office/drawing/2014/main" id="{FD9D12CC-9D35-8949-8253-72020B3C398C}"/>
              </a:ext>
            </a:extLst>
          </p:cNvPr>
          <p:cNvSpPr>
            <a:spLocks noGrp="1" noChangeArrowheads="1"/>
          </p:cNvSpPr>
          <p:nvPr>
            <p:ph type="body" idx="1"/>
          </p:nvPr>
        </p:nvSpPr>
        <p:spPr>
          <a:xfrm>
            <a:off x="685800" y="2590800"/>
            <a:ext cx="7772400" cy="3505200"/>
          </a:xfrm>
        </p:spPr>
        <p:txBody>
          <a:bodyPr/>
          <a:lstStyle/>
          <a:p>
            <a:r>
              <a:rPr lang="en-US" altLang="en-US"/>
              <a:t>Dinosaur behaviour</a:t>
            </a:r>
          </a:p>
        </p:txBody>
      </p:sp>
      <p:sp>
        <p:nvSpPr>
          <p:cNvPr id="142340" name="Rectangle 4">
            <a:extLst>
              <a:ext uri="{FF2B5EF4-FFF2-40B4-BE49-F238E27FC236}">
                <a16:creationId xmlns:a16="http://schemas.microsoft.com/office/drawing/2014/main" id="{047B26BE-E3F8-D74D-9224-4C77DC2B9CB1}"/>
              </a:ext>
            </a:extLst>
          </p:cNvPr>
          <p:cNvSpPr>
            <a:spLocks noGrp="1" noChangeArrowheads="1"/>
          </p:cNvSpPr>
          <p:nvPr>
            <p:ph type="title"/>
          </p:nvPr>
        </p:nvSpPr>
        <p:spPr>
          <a:xfrm>
            <a:off x="0" y="838200"/>
            <a:ext cx="9144000" cy="1524000"/>
          </a:xfrm>
          <a:noFill/>
          <a:ln/>
        </p:spPr>
        <p:txBody>
          <a:bodyPr/>
          <a:lstStyle/>
          <a:p>
            <a:r>
              <a:rPr lang="en-US" altLang="en-US"/>
              <a:t>Evidence for Warm-Blooded Dinosaurs…</a:t>
            </a:r>
          </a:p>
        </p:txBody>
      </p:sp>
      <p:pic>
        <p:nvPicPr>
          <p:cNvPr id="142341" name="Picture 5">
            <a:extLst>
              <a:ext uri="{FF2B5EF4-FFF2-40B4-BE49-F238E27FC236}">
                <a16:creationId xmlns:a16="http://schemas.microsoft.com/office/drawing/2014/main" id="{B17876B0-42AA-A24C-8FA3-9A36C45F4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313113"/>
            <a:ext cx="39624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42342" name="Picture 6">
            <a:extLst>
              <a:ext uri="{FF2B5EF4-FFF2-40B4-BE49-F238E27FC236}">
                <a16:creationId xmlns:a16="http://schemas.microsoft.com/office/drawing/2014/main" id="{11907E9F-7629-E04C-AEAD-0A7F49F3A1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998663"/>
            <a:ext cx="4652963" cy="4859337"/>
          </a:xfrm>
          <a:prstGeom prst="rect">
            <a:avLst/>
          </a:prstGeom>
          <a:noFill/>
          <a:extLst>
            <a:ext uri="{909E8E84-426E-40DD-AFC4-6F175D3DCCD1}">
              <a14:hiddenFill xmlns:a14="http://schemas.microsoft.com/office/drawing/2010/main">
                <a:solidFill>
                  <a:srgbClr val="FFFFFF"/>
                </a:solidFill>
              </a14:hiddenFill>
            </a:ext>
          </a:extLst>
        </p:spPr>
      </p:pic>
      <p:sp>
        <p:nvSpPr>
          <p:cNvPr id="142343" name="Text Box 7">
            <a:extLst>
              <a:ext uri="{FF2B5EF4-FFF2-40B4-BE49-F238E27FC236}">
                <a16:creationId xmlns:a16="http://schemas.microsoft.com/office/drawing/2014/main" id="{96E537BC-8136-0E4C-838C-A93250D564B3}"/>
              </a:ext>
            </a:extLst>
          </p:cNvPr>
          <p:cNvSpPr txBox="1">
            <a:spLocks noChangeArrowheads="1"/>
          </p:cNvSpPr>
          <p:nvPr/>
        </p:nvSpPr>
        <p:spPr bwMode="auto">
          <a:xfrm>
            <a:off x="7848600" y="6400800"/>
            <a:ext cx="11430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latin typeface="Helvetica" pitchFamily="2" charset="0"/>
              </a:rPr>
              <a:t>John Conway</a:t>
            </a:r>
            <a:endParaRPr lang="en-US" altLang="en-US">
              <a:latin typeface="Helvetica" pitchFamily="2" charset="0"/>
            </a:endParaRPr>
          </a:p>
        </p:txBody>
      </p:sp>
      <p:sp>
        <p:nvSpPr>
          <p:cNvPr id="142344" name="Text Box 8">
            <a:extLst>
              <a:ext uri="{FF2B5EF4-FFF2-40B4-BE49-F238E27FC236}">
                <a16:creationId xmlns:a16="http://schemas.microsoft.com/office/drawing/2014/main" id="{29E84FF9-0D9D-8E48-B970-CA099E8CEA75}"/>
              </a:ext>
            </a:extLst>
          </p:cNvPr>
          <p:cNvSpPr txBox="1">
            <a:spLocks noChangeArrowheads="1"/>
          </p:cNvSpPr>
          <p:nvPr/>
        </p:nvSpPr>
        <p:spPr bwMode="auto">
          <a:xfrm>
            <a:off x="7086600" y="3048000"/>
            <a:ext cx="182880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800"/>
              <a:t>Features such as long legs suggest fast running.</a:t>
            </a:r>
            <a:endParaRPr lang="en-US"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a:extLst>
              <a:ext uri="{FF2B5EF4-FFF2-40B4-BE49-F238E27FC236}">
                <a16:creationId xmlns:a16="http://schemas.microsoft.com/office/drawing/2014/main" id="{A00B5435-A90A-8B4D-AD67-713AE63073F1}"/>
              </a:ext>
            </a:extLst>
          </p:cNvPr>
          <p:cNvSpPr>
            <a:spLocks noGrp="1" noChangeArrowheads="1"/>
          </p:cNvSpPr>
          <p:nvPr>
            <p:ph type="body" idx="1"/>
          </p:nvPr>
        </p:nvSpPr>
        <p:spPr>
          <a:xfrm>
            <a:off x="3810000" y="2438400"/>
            <a:ext cx="4648200" cy="3657600"/>
          </a:xfrm>
        </p:spPr>
        <p:txBody>
          <a:bodyPr/>
          <a:lstStyle/>
          <a:p>
            <a:r>
              <a:rPr lang="en-US" altLang="en-US"/>
              <a:t>Predator to prey ratios</a:t>
            </a:r>
          </a:p>
        </p:txBody>
      </p:sp>
      <p:sp>
        <p:nvSpPr>
          <p:cNvPr id="144388" name="Rectangle 4">
            <a:extLst>
              <a:ext uri="{FF2B5EF4-FFF2-40B4-BE49-F238E27FC236}">
                <a16:creationId xmlns:a16="http://schemas.microsoft.com/office/drawing/2014/main" id="{55AFCACA-4705-EC48-B65B-29D4DB154A38}"/>
              </a:ext>
            </a:extLst>
          </p:cNvPr>
          <p:cNvSpPr>
            <a:spLocks noGrp="1" noChangeArrowheads="1"/>
          </p:cNvSpPr>
          <p:nvPr>
            <p:ph type="title"/>
          </p:nvPr>
        </p:nvSpPr>
        <p:spPr>
          <a:xfrm>
            <a:off x="0" y="838200"/>
            <a:ext cx="9144000" cy="1524000"/>
          </a:xfrm>
          <a:noFill/>
          <a:ln/>
        </p:spPr>
        <p:txBody>
          <a:bodyPr/>
          <a:lstStyle/>
          <a:p>
            <a:r>
              <a:rPr lang="en-US" altLang="en-US"/>
              <a:t>Evidence for Warm-Blooded Dinosaurs…</a:t>
            </a:r>
          </a:p>
        </p:txBody>
      </p:sp>
      <p:pic>
        <p:nvPicPr>
          <p:cNvPr id="144391" name="Picture 7">
            <a:extLst>
              <a:ext uri="{FF2B5EF4-FFF2-40B4-BE49-F238E27FC236}">
                <a16:creationId xmlns:a16="http://schemas.microsoft.com/office/drawing/2014/main" id="{4F173605-92B3-714B-A054-8FF600E8E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0"/>
            <a:ext cx="3332163"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44392" name="Picture 8">
            <a:extLst>
              <a:ext uri="{FF2B5EF4-FFF2-40B4-BE49-F238E27FC236}">
                <a16:creationId xmlns:a16="http://schemas.microsoft.com/office/drawing/2014/main" id="{DF2F1E60-EBC6-C749-9681-306D353C78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895600"/>
            <a:ext cx="4343400" cy="1373188"/>
          </a:xfrm>
          <a:prstGeom prst="rect">
            <a:avLst/>
          </a:prstGeom>
          <a:noFill/>
          <a:extLst>
            <a:ext uri="{909E8E84-426E-40DD-AFC4-6F175D3DCCD1}">
              <a14:hiddenFill xmlns:a14="http://schemas.microsoft.com/office/drawing/2010/main">
                <a:solidFill>
                  <a:srgbClr val="FFFFFF"/>
                </a:solidFill>
              </a14:hiddenFill>
            </a:ext>
          </a:extLst>
        </p:spPr>
      </p:pic>
      <p:pic>
        <p:nvPicPr>
          <p:cNvPr id="144393" name="Picture 9">
            <a:extLst>
              <a:ext uri="{FF2B5EF4-FFF2-40B4-BE49-F238E27FC236}">
                <a16:creationId xmlns:a16="http://schemas.microsoft.com/office/drawing/2014/main" id="{AA9EC313-1183-E94E-8C0A-3AE60D9025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581400"/>
            <a:ext cx="4343400" cy="1373188"/>
          </a:xfrm>
          <a:prstGeom prst="rect">
            <a:avLst/>
          </a:prstGeom>
          <a:noFill/>
          <a:extLst>
            <a:ext uri="{909E8E84-426E-40DD-AFC4-6F175D3DCCD1}">
              <a14:hiddenFill xmlns:a14="http://schemas.microsoft.com/office/drawing/2010/main">
                <a:solidFill>
                  <a:srgbClr val="FFFFFF"/>
                </a:solidFill>
              </a14:hiddenFill>
            </a:ext>
          </a:extLst>
        </p:spPr>
      </p:pic>
      <p:pic>
        <p:nvPicPr>
          <p:cNvPr id="144394" name="Picture 10">
            <a:extLst>
              <a:ext uri="{FF2B5EF4-FFF2-40B4-BE49-F238E27FC236}">
                <a16:creationId xmlns:a16="http://schemas.microsoft.com/office/drawing/2014/main" id="{FBEE3F97-6C87-BE41-98DE-2AD56C40B4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4038600"/>
            <a:ext cx="4343400" cy="1373188"/>
          </a:xfrm>
          <a:prstGeom prst="rect">
            <a:avLst/>
          </a:prstGeom>
          <a:noFill/>
          <a:extLst>
            <a:ext uri="{909E8E84-426E-40DD-AFC4-6F175D3DCCD1}">
              <a14:hiddenFill xmlns:a14="http://schemas.microsoft.com/office/drawing/2010/main">
                <a:solidFill>
                  <a:srgbClr val="FFFFFF"/>
                </a:solidFill>
              </a14:hiddenFill>
            </a:ext>
          </a:extLst>
        </p:spPr>
      </p:pic>
      <p:pic>
        <p:nvPicPr>
          <p:cNvPr id="144395" name="Picture 11">
            <a:extLst>
              <a:ext uri="{FF2B5EF4-FFF2-40B4-BE49-F238E27FC236}">
                <a16:creationId xmlns:a16="http://schemas.microsoft.com/office/drawing/2014/main" id="{CC638098-36DA-DF45-BDE8-D77F2D9BD1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724400"/>
            <a:ext cx="4343400" cy="1373188"/>
          </a:xfrm>
          <a:prstGeom prst="rect">
            <a:avLst/>
          </a:prstGeom>
          <a:noFill/>
          <a:extLst>
            <a:ext uri="{909E8E84-426E-40DD-AFC4-6F175D3DCCD1}">
              <a14:hiddenFill xmlns:a14="http://schemas.microsoft.com/office/drawing/2010/main">
                <a:solidFill>
                  <a:srgbClr val="FFFFFF"/>
                </a:solidFill>
              </a14:hiddenFill>
            </a:ext>
          </a:extLst>
        </p:spPr>
      </p:pic>
      <p:pic>
        <p:nvPicPr>
          <p:cNvPr id="144396" name="Picture 12">
            <a:extLst>
              <a:ext uri="{FF2B5EF4-FFF2-40B4-BE49-F238E27FC236}">
                <a16:creationId xmlns:a16="http://schemas.microsoft.com/office/drawing/2014/main" id="{A2CB8F09-09A3-6D40-A3A9-EA1006DE47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5180013"/>
            <a:ext cx="4343400" cy="1373187"/>
          </a:xfrm>
          <a:prstGeom prst="rect">
            <a:avLst/>
          </a:prstGeom>
          <a:noFill/>
          <a:extLst>
            <a:ext uri="{909E8E84-426E-40DD-AFC4-6F175D3DCCD1}">
              <a14:hiddenFill xmlns:a14="http://schemas.microsoft.com/office/drawing/2010/main">
                <a:solidFill>
                  <a:srgbClr val="FFFFFF"/>
                </a:solidFill>
              </a14:hiddenFill>
            </a:ext>
          </a:extLst>
        </p:spPr>
      </p:pic>
      <p:pic>
        <p:nvPicPr>
          <p:cNvPr id="144397" name="Picture 13">
            <a:extLst>
              <a:ext uri="{FF2B5EF4-FFF2-40B4-BE49-F238E27FC236}">
                <a16:creationId xmlns:a16="http://schemas.microsoft.com/office/drawing/2014/main" id="{B4E034F4-F17E-434B-A549-B9F9346D4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038600"/>
            <a:ext cx="4343400" cy="1373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3">
            <a:extLst>
              <a:ext uri="{FF2B5EF4-FFF2-40B4-BE49-F238E27FC236}">
                <a16:creationId xmlns:a16="http://schemas.microsoft.com/office/drawing/2014/main" id="{38F6A05F-4901-C44D-B7D8-D7D3CAA6FD59}"/>
              </a:ext>
            </a:extLst>
          </p:cNvPr>
          <p:cNvSpPr>
            <a:spLocks noGrp="1" noChangeArrowheads="1"/>
          </p:cNvSpPr>
          <p:nvPr>
            <p:ph type="body" idx="1"/>
          </p:nvPr>
        </p:nvSpPr>
        <p:spPr>
          <a:xfrm>
            <a:off x="685800" y="2590800"/>
            <a:ext cx="7772400" cy="3505200"/>
          </a:xfrm>
        </p:spPr>
        <p:txBody>
          <a:bodyPr/>
          <a:lstStyle/>
          <a:p>
            <a:r>
              <a:rPr lang="en-US" altLang="en-US"/>
              <a:t>Arctic dinosaurs</a:t>
            </a:r>
          </a:p>
        </p:txBody>
      </p:sp>
      <p:sp>
        <p:nvSpPr>
          <p:cNvPr id="147460" name="Rectangle 4">
            <a:extLst>
              <a:ext uri="{FF2B5EF4-FFF2-40B4-BE49-F238E27FC236}">
                <a16:creationId xmlns:a16="http://schemas.microsoft.com/office/drawing/2014/main" id="{E1407180-15C7-F440-A74E-7310B96F7274}"/>
              </a:ext>
            </a:extLst>
          </p:cNvPr>
          <p:cNvSpPr>
            <a:spLocks noGrp="1" noChangeArrowheads="1"/>
          </p:cNvSpPr>
          <p:nvPr>
            <p:ph type="title"/>
          </p:nvPr>
        </p:nvSpPr>
        <p:spPr>
          <a:xfrm>
            <a:off x="0" y="838200"/>
            <a:ext cx="9144000" cy="1524000"/>
          </a:xfrm>
          <a:noFill/>
          <a:ln/>
        </p:spPr>
        <p:txBody>
          <a:bodyPr/>
          <a:lstStyle/>
          <a:p>
            <a:r>
              <a:rPr lang="en-US" altLang="en-US"/>
              <a:t>Evidence for Warm-Blooded Dinosaurs…</a:t>
            </a:r>
          </a:p>
        </p:txBody>
      </p:sp>
      <p:pic>
        <p:nvPicPr>
          <p:cNvPr id="147461" name="Picture 5">
            <a:extLst>
              <a:ext uri="{FF2B5EF4-FFF2-40B4-BE49-F238E27FC236}">
                <a16:creationId xmlns:a16="http://schemas.microsoft.com/office/drawing/2014/main" id="{AEC1B67C-3E01-204F-9BD7-B1899C899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276600"/>
            <a:ext cx="4572000" cy="3033713"/>
          </a:xfrm>
          <a:prstGeom prst="rect">
            <a:avLst/>
          </a:prstGeom>
          <a:noFill/>
          <a:extLst>
            <a:ext uri="{909E8E84-426E-40DD-AFC4-6F175D3DCCD1}">
              <a14:hiddenFill xmlns:a14="http://schemas.microsoft.com/office/drawing/2010/main">
                <a:solidFill>
                  <a:srgbClr val="FFFFFF"/>
                </a:solidFill>
              </a14:hiddenFill>
            </a:ext>
          </a:extLst>
        </p:spPr>
      </p:pic>
      <p:pic>
        <p:nvPicPr>
          <p:cNvPr id="147464" name="Picture 8">
            <a:extLst>
              <a:ext uri="{FF2B5EF4-FFF2-40B4-BE49-F238E27FC236}">
                <a16:creationId xmlns:a16="http://schemas.microsoft.com/office/drawing/2014/main" id="{976F62C3-9027-4C49-8DA0-159B822B59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2133600"/>
            <a:ext cx="4140200" cy="4367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302" name="Picture 14">
            <a:extLst>
              <a:ext uri="{FF2B5EF4-FFF2-40B4-BE49-F238E27FC236}">
                <a16:creationId xmlns:a16="http://schemas.microsoft.com/office/drawing/2014/main" id="{713DE268-5B01-3246-9E7C-3F4255488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5178425"/>
            <a:ext cx="2286000" cy="1679575"/>
          </a:xfrm>
          <a:prstGeom prst="rect">
            <a:avLst/>
          </a:prstGeom>
          <a:noFill/>
          <a:extLst>
            <a:ext uri="{909E8E84-426E-40DD-AFC4-6F175D3DCCD1}">
              <a14:hiddenFill xmlns:a14="http://schemas.microsoft.com/office/drawing/2010/main">
                <a:solidFill>
                  <a:srgbClr val="FFFFFF"/>
                </a:solidFill>
              </a14:hiddenFill>
            </a:ext>
          </a:extLst>
        </p:spPr>
      </p:pic>
      <p:pic>
        <p:nvPicPr>
          <p:cNvPr id="140301" name="Picture 13">
            <a:extLst>
              <a:ext uri="{FF2B5EF4-FFF2-40B4-BE49-F238E27FC236}">
                <a16:creationId xmlns:a16="http://schemas.microsoft.com/office/drawing/2014/main" id="{1100661F-CA24-9B48-9274-492FDE6FA0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8200"/>
            <a:ext cx="2514600" cy="2136775"/>
          </a:xfrm>
          <a:prstGeom prst="rect">
            <a:avLst/>
          </a:prstGeom>
          <a:noFill/>
          <a:extLst>
            <a:ext uri="{909E8E84-426E-40DD-AFC4-6F175D3DCCD1}">
              <a14:hiddenFill xmlns:a14="http://schemas.microsoft.com/office/drawing/2010/main">
                <a:solidFill>
                  <a:srgbClr val="FFFFFF"/>
                </a:solidFill>
              </a14:hiddenFill>
            </a:ext>
          </a:extLst>
        </p:spPr>
      </p:pic>
      <p:pic>
        <p:nvPicPr>
          <p:cNvPr id="140298" name="Picture 10">
            <a:extLst>
              <a:ext uri="{FF2B5EF4-FFF2-40B4-BE49-F238E27FC236}">
                <a16:creationId xmlns:a16="http://schemas.microsoft.com/office/drawing/2014/main" id="{E3E7F193-29EE-8842-990C-481C4C0777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066800"/>
            <a:ext cx="3200400" cy="2511425"/>
          </a:xfrm>
          <a:prstGeom prst="rect">
            <a:avLst/>
          </a:prstGeom>
          <a:noFill/>
          <a:extLst>
            <a:ext uri="{909E8E84-426E-40DD-AFC4-6F175D3DCCD1}">
              <a14:hiddenFill xmlns:a14="http://schemas.microsoft.com/office/drawing/2010/main">
                <a:solidFill>
                  <a:srgbClr val="FFFFFF"/>
                </a:solidFill>
              </a14:hiddenFill>
            </a:ext>
          </a:extLst>
        </p:spPr>
      </p:pic>
      <p:pic>
        <p:nvPicPr>
          <p:cNvPr id="140296" name="Picture 8">
            <a:extLst>
              <a:ext uri="{FF2B5EF4-FFF2-40B4-BE49-F238E27FC236}">
                <a16:creationId xmlns:a16="http://schemas.microsoft.com/office/drawing/2014/main" id="{F740953B-DF99-E742-A941-0C609AD114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4921250"/>
            <a:ext cx="2514600" cy="1936750"/>
          </a:xfrm>
          <a:prstGeom prst="rect">
            <a:avLst/>
          </a:prstGeom>
          <a:noFill/>
          <a:extLst>
            <a:ext uri="{909E8E84-426E-40DD-AFC4-6F175D3DCCD1}">
              <a14:hiddenFill xmlns:a14="http://schemas.microsoft.com/office/drawing/2010/main">
                <a:solidFill>
                  <a:srgbClr val="FFFFFF"/>
                </a:solidFill>
              </a14:hiddenFill>
            </a:ext>
          </a:extLst>
        </p:spPr>
      </p:pic>
      <p:sp>
        <p:nvSpPr>
          <p:cNvPr id="140291" name="Rectangle 3">
            <a:extLst>
              <a:ext uri="{FF2B5EF4-FFF2-40B4-BE49-F238E27FC236}">
                <a16:creationId xmlns:a16="http://schemas.microsoft.com/office/drawing/2014/main" id="{C72BDBF8-8A62-1A4A-B73C-61FBB729D2E1}"/>
              </a:ext>
            </a:extLst>
          </p:cNvPr>
          <p:cNvSpPr>
            <a:spLocks noGrp="1" noChangeArrowheads="1"/>
          </p:cNvSpPr>
          <p:nvPr>
            <p:ph type="body" idx="1"/>
          </p:nvPr>
        </p:nvSpPr>
        <p:spPr>
          <a:xfrm>
            <a:off x="685800" y="2514600"/>
            <a:ext cx="7772400" cy="3581400"/>
          </a:xfrm>
        </p:spPr>
        <p:txBody>
          <a:bodyPr/>
          <a:lstStyle/>
          <a:p>
            <a:pPr marL="609600" indent="-609600">
              <a:buFontTx/>
              <a:buAutoNum type="arabicPeriod"/>
            </a:pPr>
            <a:r>
              <a:rPr lang="en-US" altLang="en-US"/>
              <a:t>Dinosaur size</a:t>
            </a:r>
          </a:p>
          <a:p>
            <a:pPr marL="609600" indent="-609600">
              <a:buFontTx/>
              <a:buAutoNum type="arabicPeriod"/>
            </a:pPr>
            <a:r>
              <a:rPr lang="en-US" altLang="en-US"/>
              <a:t>The Mesozoic climate (warm and mild)</a:t>
            </a:r>
          </a:p>
          <a:p>
            <a:pPr marL="609600" indent="-609600">
              <a:buFontTx/>
              <a:buAutoNum type="arabicPeriod"/>
            </a:pPr>
            <a:r>
              <a:rPr lang="en-US" altLang="en-US"/>
              <a:t>Reptiles today have scales as did dinosaurs</a:t>
            </a:r>
          </a:p>
          <a:p>
            <a:pPr marL="609600" indent="-609600">
              <a:buFontTx/>
              <a:buAutoNum type="arabicPeriod"/>
            </a:pPr>
            <a:r>
              <a:rPr lang="en-US" altLang="en-US"/>
              <a:t>Absence of respiratory turbinates in dinosaurs</a:t>
            </a:r>
          </a:p>
        </p:txBody>
      </p:sp>
      <p:sp>
        <p:nvSpPr>
          <p:cNvPr id="140292" name="Rectangle 4">
            <a:extLst>
              <a:ext uri="{FF2B5EF4-FFF2-40B4-BE49-F238E27FC236}">
                <a16:creationId xmlns:a16="http://schemas.microsoft.com/office/drawing/2014/main" id="{4AC9446C-BB2D-444B-A417-1E7FEB54B74C}"/>
              </a:ext>
            </a:extLst>
          </p:cNvPr>
          <p:cNvSpPr>
            <a:spLocks noGrp="1" noChangeArrowheads="1"/>
          </p:cNvSpPr>
          <p:nvPr>
            <p:ph type="title"/>
          </p:nvPr>
        </p:nvSpPr>
        <p:spPr>
          <a:xfrm>
            <a:off x="0" y="838200"/>
            <a:ext cx="9144000" cy="1524000"/>
          </a:xfrm>
          <a:noFill/>
          <a:ln/>
        </p:spPr>
        <p:txBody>
          <a:bodyPr/>
          <a:lstStyle/>
          <a:p>
            <a:r>
              <a:rPr lang="en-US" altLang="en-US"/>
              <a:t>Evidence for Cold-Blooded Dinosaurs…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F243E648-D4F4-3241-B379-621CA010E140}"/>
              </a:ext>
            </a:extLst>
          </p:cNvPr>
          <p:cNvSpPr>
            <a:spLocks noGrp="1" noChangeArrowheads="1"/>
          </p:cNvSpPr>
          <p:nvPr>
            <p:ph type="title"/>
          </p:nvPr>
        </p:nvSpPr>
        <p:spPr>
          <a:xfrm>
            <a:off x="685800" y="1066800"/>
            <a:ext cx="7772400" cy="1143000"/>
          </a:xfrm>
        </p:spPr>
        <p:txBody>
          <a:bodyPr/>
          <a:lstStyle/>
          <a:p>
            <a:r>
              <a:rPr lang="en-US" altLang="en-US">
                <a:solidFill>
                  <a:srgbClr val="993333"/>
                </a:solidFill>
              </a:rPr>
              <a:t>What do you think?</a:t>
            </a:r>
            <a:endParaRPr lang="en-US" altLang="en-US"/>
          </a:p>
        </p:txBody>
      </p:sp>
      <p:sp>
        <p:nvSpPr>
          <p:cNvPr id="139267" name="Rectangle 3">
            <a:extLst>
              <a:ext uri="{FF2B5EF4-FFF2-40B4-BE49-F238E27FC236}">
                <a16:creationId xmlns:a16="http://schemas.microsoft.com/office/drawing/2014/main" id="{8B54FBA4-352C-3F46-9309-C7B53977B4D1}"/>
              </a:ext>
            </a:extLst>
          </p:cNvPr>
          <p:cNvSpPr>
            <a:spLocks noGrp="1" noChangeArrowheads="1"/>
          </p:cNvSpPr>
          <p:nvPr>
            <p:ph type="body" idx="1"/>
          </p:nvPr>
        </p:nvSpPr>
        <p:spPr>
          <a:xfrm>
            <a:off x="838200" y="2438400"/>
            <a:ext cx="7772400" cy="3962400"/>
          </a:xfrm>
        </p:spPr>
        <p:txBody>
          <a:bodyPr/>
          <a:lstStyle/>
          <a:p>
            <a:r>
              <a:rPr lang="en-US" altLang="en-US"/>
              <a:t>The available evidence is still speculative. There is no clear cut proof that dinosaurs were either cold-blooded or warm-blooded, except that dinosaurs evolved endothermy some time in their history, as documented by living birds.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92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a:extLst>
              <a:ext uri="{FF2B5EF4-FFF2-40B4-BE49-F238E27FC236}">
                <a16:creationId xmlns:a16="http://schemas.microsoft.com/office/drawing/2014/main" id="{DD63A32A-6666-5341-ABD6-2D57E57E51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819400"/>
            <a:ext cx="7631113" cy="3613150"/>
          </a:xfrm>
          <a:prstGeom prst="rect">
            <a:avLst/>
          </a:prstGeom>
          <a:noFill/>
          <a:extLst>
            <a:ext uri="{909E8E84-426E-40DD-AFC4-6F175D3DCCD1}">
              <a14:hiddenFill xmlns:a14="http://schemas.microsoft.com/office/drawing/2010/main">
                <a:solidFill>
                  <a:srgbClr val="FFFFFF"/>
                </a:solidFill>
              </a14:hiddenFill>
            </a:ext>
          </a:extLst>
        </p:spPr>
      </p:pic>
      <p:sp>
        <p:nvSpPr>
          <p:cNvPr id="149506" name="Rectangle 2">
            <a:extLst>
              <a:ext uri="{FF2B5EF4-FFF2-40B4-BE49-F238E27FC236}">
                <a16:creationId xmlns:a16="http://schemas.microsoft.com/office/drawing/2014/main" id="{DFA95826-B0FE-924F-8671-E29D6BDD3DD8}"/>
              </a:ext>
            </a:extLst>
          </p:cNvPr>
          <p:cNvSpPr>
            <a:spLocks noGrp="1" noChangeArrowheads="1"/>
          </p:cNvSpPr>
          <p:nvPr>
            <p:ph type="ctrTitle"/>
          </p:nvPr>
        </p:nvSpPr>
        <p:spPr>
          <a:xfrm>
            <a:off x="685800" y="1143000"/>
            <a:ext cx="7772400" cy="1447800"/>
          </a:xfrm>
        </p:spPr>
        <p:txBody>
          <a:bodyPr/>
          <a:lstStyle/>
          <a:p>
            <a:r>
              <a:rPr lang="en-US" altLang="en-US"/>
              <a:t>Practical Exercise 2.</a:t>
            </a:r>
          </a:p>
        </p:txBody>
      </p:sp>
      <p:sp>
        <p:nvSpPr>
          <p:cNvPr id="149507" name="Rectangle 3">
            <a:extLst>
              <a:ext uri="{FF2B5EF4-FFF2-40B4-BE49-F238E27FC236}">
                <a16:creationId xmlns:a16="http://schemas.microsoft.com/office/drawing/2014/main" id="{392814DC-FF67-1A40-A52C-3911DBE51C2E}"/>
              </a:ext>
            </a:extLst>
          </p:cNvPr>
          <p:cNvSpPr>
            <a:spLocks noGrp="1" noChangeArrowheads="1"/>
          </p:cNvSpPr>
          <p:nvPr>
            <p:ph type="subTitle" idx="1"/>
          </p:nvPr>
        </p:nvSpPr>
        <p:spPr>
          <a:xfrm>
            <a:off x="1371600" y="2514600"/>
            <a:ext cx="6400800" cy="2667000"/>
          </a:xfrm>
        </p:spPr>
        <p:txBody>
          <a:bodyPr/>
          <a:lstStyle/>
          <a:p>
            <a:r>
              <a:rPr lang="en-US" altLang="en-US" b="1"/>
              <a:t>How fast could dinosaurs run?</a:t>
            </a:r>
            <a:endParaRPr lang="en-US"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6" name="Picture 4">
            <a:extLst>
              <a:ext uri="{FF2B5EF4-FFF2-40B4-BE49-F238E27FC236}">
                <a16:creationId xmlns:a16="http://schemas.microsoft.com/office/drawing/2014/main" id="{E5BFB9B4-6397-6448-9C43-597FAEC393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0200"/>
            <a:ext cx="8839200" cy="4638675"/>
          </a:xfrm>
          <a:prstGeom prst="rect">
            <a:avLst/>
          </a:prstGeom>
          <a:noFill/>
          <a:extLst>
            <a:ext uri="{909E8E84-426E-40DD-AFC4-6F175D3DCCD1}">
              <a14:hiddenFill xmlns:a14="http://schemas.microsoft.com/office/drawing/2010/main">
                <a:solidFill>
                  <a:srgbClr val="FFFFFF"/>
                </a:solidFill>
              </a14:hiddenFill>
            </a:ext>
          </a:extLst>
        </p:spPr>
      </p:pic>
      <p:sp>
        <p:nvSpPr>
          <p:cNvPr id="151554" name="Rectangle 2">
            <a:extLst>
              <a:ext uri="{FF2B5EF4-FFF2-40B4-BE49-F238E27FC236}">
                <a16:creationId xmlns:a16="http://schemas.microsoft.com/office/drawing/2014/main" id="{3906486A-304F-D046-912A-4684AA893730}"/>
              </a:ext>
            </a:extLst>
          </p:cNvPr>
          <p:cNvSpPr>
            <a:spLocks noGrp="1" noChangeArrowheads="1"/>
          </p:cNvSpPr>
          <p:nvPr>
            <p:ph type="ctrTitle"/>
          </p:nvPr>
        </p:nvSpPr>
        <p:spPr>
          <a:xfrm>
            <a:off x="0" y="990600"/>
            <a:ext cx="9144000" cy="1143000"/>
          </a:xfrm>
        </p:spPr>
        <p:txBody>
          <a:bodyPr/>
          <a:lstStyle/>
          <a:p>
            <a:r>
              <a:rPr lang="en-US" altLang="en-US"/>
              <a:t>Why did the dinosaurs die out?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9865045C-AB1D-8D4C-A9B8-486EED638933}"/>
              </a:ext>
            </a:extLst>
          </p:cNvPr>
          <p:cNvSpPr>
            <a:spLocks noGrp="1" noChangeArrowheads="1"/>
          </p:cNvSpPr>
          <p:nvPr>
            <p:ph type="title"/>
          </p:nvPr>
        </p:nvSpPr>
        <p:spPr/>
        <p:txBody>
          <a:bodyPr/>
          <a:lstStyle/>
          <a:p>
            <a:r>
              <a:rPr lang="en-US" altLang="en-US"/>
              <a:t>The K-T Extinction Event</a:t>
            </a:r>
          </a:p>
        </p:txBody>
      </p:sp>
      <p:sp>
        <p:nvSpPr>
          <p:cNvPr id="152579" name="Rectangle 3">
            <a:extLst>
              <a:ext uri="{FF2B5EF4-FFF2-40B4-BE49-F238E27FC236}">
                <a16:creationId xmlns:a16="http://schemas.microsoft.com/office/drawing/2014/main" id="{7CCA6AD2-5ED1-6442-88CC-62A4A3D75EED}"/>
              </a:ext>
            </a:extLst>
          </p:cNvPr>
          <p:cNvSpPr>
            <a:spLocks noGrp="1" noChangeArrowheads="1"/>
          </p:cNvSpPr>
          <p:nvPr>
            <p:ph type="body" idx="1"/>
          </p:nvPr>
        </p:nvSpPr>
        <p:spPr>
          <a:xfrm>
            <a:off x="685800" y="2590800"/>
            <a:ext cx="4343400" cy="3962400"/>
          </a:xfrm>
        </p:spPr>
        <p:txBody>
          <a:bodyPr/>
          <a:lstStyle/>
          <a:p>
            <a:r>
              <a:rPr lang="en-US" altLang="en-US"/>
              <a:t>Asteroid impact?</a:t>
            </a:r>
          </a:p>
          <a:p>
            <a:r>
              <a:rPr lang="en-US" altLang="en-US"/>
              <a:t>Increased volcanic activity?</a:t>
            </a:r>
          </a:p>
          <a:p>
            <a:r>
              <a:rPr lang="en-US" altLang="en-US"/>
              <a:t>Sea level change?</a:t>
            </a:r>
          </a:p>
          <a:p>
            <a:r>
              <a:rPr lang="en-US" altLang="en-US"/>
              <a:t>Climate change?</a:t>
            </a:r>
          </a:p>
        </p:txBody>
      </p:sp>
      <p:pic>
        <p:nvPicPr>
          <p:cNvPr id="152580" name="Picture 4">
            <a:extLst>
              <a:ext uri="{FF2B5EF4-FFF2-40B4-BE49-F238E27FC236}">
                <a16:creationId xmlns:a16="http://schemas.microsoft.com/office/drawing/2014/main" id="{64114C5B-F9A9-FD4F-8C55-91B1A1F670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981200"/>
            <a:ext cx="33528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52581" name="Picture 5">
            <a:extLst>
              <a:ext uri="{FF2B5EF4-FFF2-40B4-BE49-F238E27FC236}">
                <a16:creationId xmlns:a16="http://schemas.microsoft.com/office/drawing/2014/main" id="{538044A5-7A82-814D-A06F-C6D636CF01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508500"/>
            <a:ext cx="3352800" cy="2120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F8EE2586-C1F3-B049-8743-E181663ACA73}"/>
              </a:ext>
            </a:extLst>
          </p:cNvPr>
          <p:cNvSpPr>
            <a:spLocks noGrp="1" noChangeArrowheads="1"/>
          </p:cNvSpPr>
          <p:nvPr>
            <p:ph type="title"/>
          </p:nvPr>
        </p:nvSpPr>
        <p:spPr/>
        <p:txBody>
          <a:bodyPr/>
          <a:lstStyle/>
          <a:p>
            <a:r>
              <a:rPr lang="en-US" altLang="en-US"/>
              <a:t>Evidence for Impact</a:t>
            </a:r>
          </a:p>
        </p:txBody>
      </p:sp>
      <p:sp>
        <p:nvSpPr>
          <p:cNvPr id="160771" name="Rectangle 3">
            <a:extLst>
              <a:ext uri="{FF2B5EF4-FFF2-40B4-BE49-F238E27FC236}">
                <a16:creationId xmlns:a16="http://schemas.microsoft.com/office/drawing/2014/main" id="{A620622E-7C00-AE4B-8B39-630D3C8B68D3}"/>
              </a:ext>
            </a:extLst>
          </p:cNvPr>
          <p:cNvSpPr>
            <a:spLocks noGrp="1" noChangeArrowheads="1"/>
          </p:cNvSpPr>
          <p:nvPr>
            <p:ph type="body" idx="1"/>
          </p:nvPr>
        </p:nvSpPr>
        <p:spPr>
          <a:xfrm>
            <a:off x="685800" y="2133600"/>
            <a:ext cx="4648200" cy="4495800"/>
          </a:xfrm>
        </p:spPr>
        <p:txBody>
          <a:bodyPr/>
          <a:lstStyle/>
          <a:p>
            <a:pPr>
              <a:lnSpc>
                <a:spcPct val="90000"/>
              </a:lnSpc>
            </a:pPr>
            <a:r>
              <a:rPr lang="en-US" altLang="en-US"/>
              <a:t>Alvarez et al. (1980), </a:t>
            </a:r>
            <a:r>
              <a:rPr lang="en-US" altLang="en-US" i="1"/>
              <a:t>Science</a:t>
            </a:r>
            <a:endParaRPr lang="en-US" altLang="en-US"/>
          </a:p>
          <a:p>
            <a:pPr>
              <a:lnSpc>
                <a:spcPct val="90000"/>
              </a:lnSpc>
            </a:pPr>
            <a:r>
              <a:rPr lang="en-US" altLang="en-US"/>
              <a:t>Evidence for Iridium spike at the time of the K-T extinction.</a:t>
            </a:r>
          </a:p>
          <a:p>
            <a:pPr>
              <a:lnSpc>
                <a:spcPct val="90000"/>
              </a:lnSpc>
            </a:pPr>
            <a:r>
              <a:rPr lang="en-US" altLang="en-US"/>
              <a:t>Iridium is rare in the Earth’s crust but common in asteroids.</a:t>
            </a:r>
            <a:endParaRPr lang="en-US" altLang="en-US" sz="2800">
              <a:latin typeface="Comic Sans MS" panose="030F0902030302020204" pitchFamily="66" charset="0"/>
            </a:endParaRPr>
          </a:p>
          <a:p>
            <a:pPr>
              <a:lnSpc>
                <a:spcPct val="90000"/>
              </a:lnSpc>
            </a:pPr>
            <a:endParaRPr lang="en-US" altLang="en-US"/>
          </a:p>
        </p:txBody>
      </p:sp>
      <p:pic>
        <p:nvPicPr>
          <p:cNvPr id="160773" name="Picture 5">
            <a:extLst>
              <a:ext uri="{FF2B5EF4-FFF2-40B4-BE49-F238E27FC236}">
                <a16:creationId xmlns:a16="http://schemas.microsoft.com/office/drawing/2014/main" id="{F9D243AA-ADC6-2547-9679-3ED0ECD17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981200"/>
            <a:ext cx="3352800" cy="228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BCC8CDB9-A255-164E-BBA6-6F4CAC30B3F0}"/>
              </a:ext>
            </a:extLst>
          </p:cNvPr>
          <p:cNvSpPr>
            <a:spLocks noGrp="1" noChangeArrowheads="1"/>
          </p:cNvSpPr>
          <p:nvPr>
            <p:ph type="title"/>
          </p:nvPr>
        </p:nvSpPr>
        <p:spPr>
          <a:xfrm>
            <a:off x="0" y="838200"/>
            <a:ext cx="9144000" cy="1143000"/>
          </a:xfrm>
        </p:spPr>
        <p:txBody>
          <a:bodyPr/>
          <a:lstStyle/>
          <a:p>
            <a:r>
              <a:rPr lang="en-US" altLang="en-US"/>
              <a:t>Where did dinosaurs come from?</a:t>
            </a:r>
          </a:p>
        </p:txBody>
      </p:sp>
      <p:sp>
        <p:nvSpPr>
          <p:cNvPr id="102403" name="Rectangle 3">
            <a:extLst>
              <a:ext uri="{FF2B5EF4-FFF2-40B4-BE49-F238E27FC236}">
                <a16:creationId xmlns:a16="http://schemas.microsoft.com/office/drawing/2014/main" id="{AE1A7C7B-D703-0C49-B632-0AE751EE651E}"/>
              </a:ext>
            </a:extLst>
          </p:cNvPr>
          <p:cNvSpPr>
            <a:spLocks noGrp="1" noChangeArrowheads="1"/>
          </p:cNvSpPr>
          <p:nvPr>
            <p:ph type="body" idx="1"/>
          </p:nvPr>
        </p:nvSpPr>
        <p:spPr>
          <a:xfrm>
            <a:off x="685800" y="1981200"/>
            <a:ext cx="3733800" cy="4343400"/>
          </a:xfrm>
        </p:spPr>
        <p:txBody>
          <a:bodyPr/>
          <a:lstStyle/>
          <a:p>
            <a:pPr>
              <a:lnSpc>
                <a:spcPct val="90000"/>
              </a:lnSpc>
            </a:pPr>
            <a:r>
              <a:rPr lang="en-US" altLang="en-US" sz="2800"/>
              <a:t>The first dinosaurs were small bipeds</a:t>
            </a:r>
          </a:p>
          <a:p>
            <a:pPr>
              <a:lnSpc>
                <a:spcPct val="90000"/>
              </a:lnSpc>
            </a:pPr>
            <a:r>
              <a:rPr lang="en-US" altLang="en-US" sz="2800"/>
              <a:t>They ate insects and small vertebrates</a:t>
            </a:r>
          </a:p>
          <a:p>
            <a:pPr>
              <a:lnSpc>
                <a:spcPct val="90000"/>
              </a:lnSpc>
            </a:pPr>
            <a:r>
              <a:rPr lang="en-US" altLang="en-US" sz="2800"/>
              <a:t>Then, after 5 million years they had their chance!</a:t>
            </a:r>
          </a:p>
          <a:p>
            <a:pPr>
              <a:lnSpc>
                <a:spcPct val="90000"/>
              </a:lnSpc>
            </a:pPr>
            <a:r>
              <a:rPr lang="en-US" altLang="en-US" sz="2800"/>
              <a:t>They radiated after a mass extinction 225 myr ago</a:t>
            </a:r>
          </a:p>
        </p:txBody>
      </p:sp>
      <p:pic>
        <p:nvPicPr>
          <p:cNvPr id="102404" name="Picture 4">
            <a:extLst>
              <a:ext uri="{FF2B5EF4-FFF2-40B4-BE49-F238E27FC236}">
                <a16:creationId xmlns:a16="http://schemas.microsoft.com/office/drawing/2014/main" id="{B8DB8360-F5D1-4E49-A07B-CAFC80293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981200"/>
            <a:ext cx="3810000" cy="1425575"/>
          </a:xfrm>
          <a:prstGeom prst="rect">
            <a:avLst/>
          </a:prstGeom>
          <a:noFill/>
          <a:extLst>
            <a:ext uri="{909E8E84-426E-40DD-AFC4-6F175D3DCCD1}">
              <a14:hiddenFill xmlns:a14="http://schemas.microsoft.com/office/drawing/2010/main">
                <a:solidFill>
                  <a:srgbClr val="FFFFFF"/>
                </a:solidFill>
              </a14:hiddenFill>
            </a:ext>
          </a:extLst>
        </p:spPr>
      </p:pic>
      <p:pic>
        <p:nvPicPr>
          <p:cNvPr id="102405" name="Picture 5">
            <a:extLst>
              <a:ext uri="{FF2B5EF4-FFF2-40B4-BE49-F238E27FC236}">
                <a16:creationId xmlns:a16="http://schemas.microsoft.com/office/drawing/2014/main" id="{32A274D7-27AE-0342-A3B6-218172456E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1350" y="3048000"/>
            <a:ext cx="2000250" cy="1500188"/>
          </a:xfrm>
          <a:prstGeom prst="rect">
            <a:avLst/>
          </a:prstGeom>
          <a:noFill/>
          <a:extLst>
            <a:ext uri="{909E8E84-426E-40DD-AFC4-6F175D3DCCD1}">
              <a14:hiddenFill xmlns:a14="http://schemas.microsoft.com/office/drawing/2010/main">
                <a:solidFill>
                  <a:srgbClr val="FFFFFF"/>
                </a:solidFill>
              </a14:hiddenFill>
            </a:ext>
          </a:extLst>
        </p:spPr>
      </p:pic>
      <p:pic>
        <p:nvPicPr>
          <p:cNvPr id="102406" name="Picture 6">
            <a:extLst>
              <a:ext uri="{FF2B5EF4-FFF2-40B4-BE49-F238E27FC236}">
                <a16:creationId xmlns:a16="http://schemas.microsoft.com/office/drawing/2014/main" id="{874CCA82-4B94-9B4F-8029-D22D05DA6A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038600"/>
            <a:ext cx="2792413" cy="2606675"/>
          </a:xfrm>
          <a:prstGeom prst="rect">
            <a:avLst/>
          </a:prstGeom>
          <a:noFill/>
          <a:extLst>
            <a:ext uri="{909E8E84-426E-40DD-AFC4-6F175D3DCCD1}">
              <a14:hiddenFill xmlns:a14="http://schemas.microsoft.com/office/drawing/2010/main">
                <a:solidFill>
                  <a:srgbClr val="FFFFFF"/>
                </a:solidFill>
              </a14:hiddenFill>
            </a:ext>
          </a:extLst>
        </p:spPr>
      </p:pic>
      <p:sp>
        <p:nvSpPr>
          <p:cNvPr id="102407" name="Text Box 7">
            <a:extLst>
              <a:ext uri="{FF2B5EF4-FFF2-40B4-BE49-F238E27FC236}">
                <a16:creationId xmlns:a16="http://schemas.microsoft.com/office/drawing/2014/main" id="{14C9654B-0215-2546-A35B-3D20F3482325}"/>
              </a:ext>
            </a:extLst>
          </p:cNvPr>
          <p:cNvSpPr txBox="1">
            <a:spLocks noChangeArrowheads="1"/>
          </p:cNvSpPr>
          <p:nvPr/>
        </p:nvSpPr>
        <p:spPr bwMode="auto">
          <a:xfrm>
            <a:off x="7467600" y="4876800"/>
            <a:ext cx="16764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800"/>
              <a:t>“Archosauria”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DC1B4E66-4724-824F-8040-36E3D871C61E}"/>
              </a:ext>
            </a:extLst>
          </p:cNvPr>
          <p:cNvSpPr>
            <a:spLocks noGrp="1" noChangeArrowheads="1"/>
          </p:cNvSpPr>
          <p:nvPr>
            <p:ph type="title"/>
          </p:nvPr>
        </p:nvSpPr>
        <p:spPr/>
        <p:txBody>
          <a:bodyPr/>
          <a:lstStyle/>
          <a:p>
            <a:r>
              <a:rPr lang="en-US" altLang="en-US"/>
              <a:t>Chicxulub Crater</a:t>
            </a:r>
          </a:p>
        </p:txBody>
      </p:sp>
      <p:sp>
        <p:nvSpPr>
          <p:cNvPr id="162819" name="Rectangle 3">
            <a:extLst>
              <a:ext uri="{FF2B5EF4-FFF2-40B4-BE49-F238E27FC236}">
                <a16:creationId xmlns:a16="http://schemas.microsoft.com/office/drawing/2014/main" id="{38D11459-C2BF-CA4C-BB34-06D6FCA4A0D5}"/>
              </a:ext>
            </a:extLst>
          </p:cNvPr>
          <p:cNvSpPr>
            <a:spLocks noGrp="1" noChangeArrowheads="1"/>
          </p:cNvSpPr>
          <p:nvPr>
            <p:ph type="body" idx="1"/>
          </p:nvPr>
        </p:nvSpPr>
        <p:spPr>
          <a:xfrm>
            <a:off x="685800" y="2590800"/>
            <a:ext cx="3962400" cy="3505200"/>
          </a:xfrm>
        </p:spPr>
        <p:txBody>
          <a:bodyPr/>
          <a:lstStyle/>
          <a:p>
            <a:r>
              <a:rPr lang="en-US" altLang="en-US"/>
              <a:t>Chicxulub Crater, on the Mexican coast.</a:t>
            </a:r>
          </a:p>
          <a:p>
            <a:r>
              <a:rPr lang="en-US" altLang="en-US"/>
              <a:t>180 km (112 miles) in diameter.</a:t>
            </a:r>
          </a:p>
        </p:txBody>
      </p:sp>
      <p:pic>
        <p:nvPicPr>
          <p:cNvPr id="162820" name="Picture 4">
            <a:extLst>
              <a:ext uri="{FF2B5EF4-FFF2-40B4-BE49-F238E27FC236}">
                <a16:creationId xmlns:a16="http://schemas.microsoft.com/office/drawing/2014/main" id="{7908B02D-BB6A-0647-9D74-89C759BAB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905000"/>
            <a:ext cx="3967163" cy="4432300"/>
          </a:xfrm>
          <a:prstGeom prst="rect">
            <a:avLst/>
          </a:prstGeom>
          <a:noFill/>
          <a:extLst>
            <a:ext uri="{909E8E84-426E-40DD-AFC4-6F175D3DCCD1}">
              <a14:hiddenFill xmlns:a14="http://schemas.microsoft.com/office/drawing/2010/main">
                <a:solidFill>
                  <a:srgbClr val="FFFFFF"/>
                </a:solidFill>
              </a14:hiddenFill>
            </a:ext>
          </a:extLst>
        </p:spPr>
      </p:pic>
      <p:sp>
        <p:nvSpPr>
          <p:cNvPr id="162821" name="Text Box 5">
            <a:extLst>
              <a:ext uri="{FF2B5EF4-FFF2-40B4-BE49-F238E27FC236}">
                <a16:creationId xmlns:a16="http://schemas.microsoft.com/office/drawing/2014/main" id="{F86F749A-0A46-1D40-B7AC-1A38FC5642D5}"/>
              </a:ext>
            </a:extLst>
          </p:cNvPr>
          <p:cNvSpPr txBox="1">
            <a:spLocks noChangeArrowheads="1"/>
          </p:cNvSpPr>
          <p:nvPr/>
        </p:nvSpPr>
        <p:spPr bwMode="auto">
          <a:xfrm>
            <a:off x="685800" y="5484813"/>
            <a:ext cx="4343400" cy="915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800"/>
              <a:t>Top left: You can see the outline of the large crater on the Yucatan coast (as outlined in the blown up, bottom photo)</a:t>
            </a:r>
            <a:endParaRPr lang="en-US" altLang="en-US"/>
          </a:p>
        </p:txBody>
      </p:sp>
      <p:pic>
        <p:nvPicPr>
          <p:cNvPr id="162822" name="Picture 6">
            <a:extLst>
              <a:ext uri="{FF2B5EF4-FFF2-40B4-BE49-F238E27FC236}">
                <a16:creationId xmlns:a16="http://schemas.microsoft.com/office/drawing/2014/main" id="{81B57637-8941-004C-BFB8-81DD062C4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14400"/>
            <a:ext cx="1905000" cy="1527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A687F3DB-66FD-C747-9F4D-FE83527C5CD4}"/>
              </a:ext>
            </a:extLst>
          </p:cNvPr>
          <p:cNvSpPr>
            <a:spLocks noGrp="1" noChangeArrowheads="1"/>
          </p:cNvSpPr>
          <p:nvPr>
            <p:ph type="title"/>
          </p:nvPr>
        </p:nvSpPr>
        <p:spPr/>
        <p:txBody>
          <a:bodyPr/>
          <a:lstStyle/>
          <a:p>
            <a:r>
              <a:rPr lang="en-US" altLang="en-US"/>
              <a:t>Effects and Timing</a:t>
            </a:r>
          </a:p>
        </p:txBody>
      </p:sp>
      <p:sp>
        <p:nvSpPr>
          <p:cNvPr id="164867" name="Rectangle 3">
            <a:extLst>
              <a:ext uri="{FF2B5EF4-FFF2-40B4-BE49-F238E27FC236}">
                <a16:creationId xmlns:a16="http://schemas.microsoft.com/office/drawing/2014/main" id="{E0222F34-463C-174C-90A5-B1F7CA13DCF3}"/>
              </a:ext>
            </a:extLst>
          </p:cNvPr>
          <p:cNvSpPr>
            <a:spLocks noGrp="1" noChangeArrowheads="1"/>
          </p:cNvSpPr>
          <p:nvPr>
            <p:ph type="body" idx="1"/>
          </p:nvPr>
        </p:nvSpPr>
        <p:spPr>
          <a:xfrm>
            <a:off x="457200" y="2057400"/>
            <a:ext cx="5867400" cy="3962400"/>
          </a:xfrm>
        </p:spPr>
        <p:txBody>
          <a:bodyPr/>
          <a:lstStyle/>
          <a:p>
            <a:pPr>
              <a:lnSpc>
                <a:spcPct val="90000"/>
              </a:lnSpc>
            </a:pPr>
            <a:r>
              <a:rPr lang="en-US" altLang="en-US" sz="2600"/>
              <a:t>Approximately 20% of marine families went extinct during the K-T event.</a:t>
            </a:r>
          </a:p>
          <a:p>
            <a:pPr>
              <a:lnSpc>
                <a:spcPct val="90000"/>
              </a:lnSpc>
            </a:pPr>
            <a:r>
              <a:rPr lang="en-US" altLang="en-US" sz="2600"/>
              <a:t>This scales to &gt;50% of species</a:t>
            </a:r>
          </a:p>
          <a:p>
            <a:pPr>
              <a:lnSpc>
                <a:spcPct val="90000"/>
              </a:lnSpc>
            </a:pPr>
            <a:r>
              <a:rPr lang="en-US" altLang="en-US" sz="2600"/>
              <a:t>From dating of the rock record the event appears to have been rapid</a:t>
            </a:r>
          </a:p>
          <a:p>
            <a:pPr>
              <a:lnSpc>
                <a:spcPct val="90000"/>
              </a:lnSpc>
            </a:pPr>
            <a:r>
              <a:rPr lang="en-US" altLang="en-US" sz="2600"/>
              <a:t>However, the resolution of the dating techniques does not permit distinction between 100,000 years and 1 day!</a:t>
            </a:r>
            <a:endParaRPr lang="en-US" altLang="en-US" sz="2600">
              <a:latin typeface="Comic Sans MS" panose="030F0902030302020204" pitchFamily="66" charset="0"/>
            </a:endParaRPr>
          </a:p>
        </p:txBody>
      </p:sp>
      <p:pic>
        <p:nvPicPr>
          <p:cNvPr id="164868" name="Picture 4">
            <a:extLst>
              <a:ext uri="{FF2B5EF4-FFF2-40B4-BE49-F238E27FC236}">
                <a16:creationId xmlns:a16="http://schemas.microsoft.com/office/drawing/2014/main" id="{1F027C3A-38BF-3F41-A028-9D66F1F0F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038600"/>
            <a:ext cx="3281363" cy="2633663"/>
          </a:xfrm>
          <a:prstGeom prst="rect">
            <a:avLst/>
          </a:prstGeom>
          <a:noFill/>
          <a:extLst>
            <a:ext uri="{909E8E84-426E-40DD-AFC4-6F175D3DCCD1}">
              <a14:hiddenFill xmlns:a14="http://schemas.microsoft.com/office/drawing/2010/main">
                <a:solidFill>
                  <a:srgbClr val="FFFFFF"/>
                </a:solidFill>
              </a14:hiddenFill>
            </a:ext>
          </a:extLst>
        </p:spPr>
      </p:pic>
      <p:pic>
        <p:nvPicPr>
          <p:cNvPr id="164869" name="Picture 5">
            <a:extLst>
              <a:ext uri="{FF2B5EF4-FFF2-40B4-BE49-F238E27FC236}">
                <a16:creationId xmlns:a16="http://schemas.microsoft.com/office/drawing/2014/main" id="{1C4BDA53-5F71-AA4B-AD20-29BA366CB8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828800"/>
            <a:ext cx="2514600" cy="2014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2C2F5E5D-79C2-794E-A1A4-5DE888F97F7A}"/>
              </a:ext>
            </a:extLst>
          </p:cNvPr>
          <p:cNvSpPr>
            <a:spLocks noGrp="1" noChangeArrowheads="1"/>
          </p:cNvSpPr>
          <p:nvPr>
            <p:ph type="title"/>
          </p:nvPr>
        </p:nvSpPr>
        <p:spPr/>
        <p:txBody>
          <a:bodyPr/>
          <a:lstStyle/>
          <a:p>
            <a:r>
              <a:rPr lang="en-US" altLang="en-US"/>
              <a:t>What if…..?</a:t>
            </a:r>
          </a:p>
        </p:txBody>
      </p:sp>
      <p:sp>
        <p:nvSpPr>
          <p:cNvPr id="156675" name="Rectangle 3">
            <a:extLst>
              <a:ext uri="{FF2B5EF4-FFF2-40B4-BE49-F238E27FC236}">
                <a16:creationId xmlns:a16="http://schemas.microsoft.com/office/drawing/2014/main" id="{4B0C5A7C-458C-3547-8365-222852E96FDE}"/>
              </a:ext>
            </a:extLst>
          </p:cNvPr>
          <p:cNvSpPr>
            <a:spLocks noGrp="1" noChangeArrowheads="1"/>
          </p:cNvSpPr>
          <p:nvPr>
            <p:ph type="body" idx="1"/>
          </p:nvPr>
        </p:nvSpPr>
        <p:spPr>
          <a:xfrm>
            <a:off x="457200" y="2133600"/>
            <a:ext cx="4114800" cy="3962400"/>
          </a:xfrm>
        </p:spPr>
        <p:txBody>
          <a:bodyPr/>
          <a:lstStyle/>
          <a:p>
            <a:pPr>
              <a:lnSpc>
                <a:spcPct val="90000"/>
              </a:lnSpc>
            </a:pPr>
            <a:r>
              <a:rPr lang="en-US" altLang="en-US" sz="2600"/>
              <a:t>What if dinosaurs had not died out 65 My ago?</a:t>
            </a:r>
          </a:p>
          <a:p>
            <a:pPr>
              <a:lnSpc>
                <a:spcPct val="90000"/>
              </a:lnSpc>
            </a:pPr>
            <a:r>
              <a:rPr lang="en-US" altLang="en-US" sz="2600"/>
              <a:t>There would be no large mammals…</a:t>
            </a:r>
          </a:p>
          <a:p>
            <a:pPr>
              <a:lnSpc>
                <a:spcPct val="90000"/>
              </a:lnSpc>
            </a:pPr>
            <a:r>
              <a:rPr lang="en-US" altLang="en-US" sz="2600"/>
              <a:t>…no humans!</a:t>
            </a:r>
          </a:p>
          <a:p>
            <a:pPr>
              <a:lnSpc>
                <a:spcPct val="90000"/>
              </a:lnSpc>
            </a:pPr>
            <a:r>
              <a:rPr lang="en-US" altLang="en-US" sz="2600"/>
              <a:t>Would some dinosaurs have become super-intelligent, like humans?</a:t>
            </a:r>
          </a:p>
          <a:p>
            <a:pPr>
              <a:lnSpc>
                <a:spcPct val="90000"/>
              </a:lnSpc>
            </a:pPr>
            <a:r>
              <a:rPr lang="en-US" altLang="en-US" sz="2600"/>
              <a:t>Probably not….</a:t>
            </a:r>
          </a:p>
        </p:txBody>
      </p:sp>
      <p:pic>
        <p:nvPicPr>
          <p:cNvPr id="156676" name="Picture 4">
            <a:extLst>
              <a:ext uri="{FF2B5EF4-FFF2-40B4-BE49-F238E27FC236}">
                <a16:creationId xmlns:a16="http://schemas.microsoft.com/office/drawing/2014/main" id="{F6B7F602-A7C7-1449-884E-61DE138C21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9613" y="1752600"/>
            <a:ext cx="4624387" cy="4876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2" name="Picture 4">
            <a:extLst>
              <a:ext uri="{FF2B5EF4-FFF2-40B4-BE49-F238E27FC236}">
                <a16:creationId xmlns:a16="http://schemas.microsoft.com/office/drawing/2014/main" id="{F8EDD063-6052-C045-9E25-EF657D95B7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5181600" cy="3281363"/>
          </a:xfrm>
          <a:prstGeom prst="rect">
            <a:avLst/>
          </a:prstGeom>
          <a:noFill/>
          <a:extLst>
            <a:ext uri="{909E8E84-426E-40DD-AFC4-6F175D3DCCD1}">
              <a14:hiddenFill xmlns:a14="http://schemas.microsoft.com/office/drawing/2010/main">
                <a:solidFill>
                  <a:srgbClr val="FFFFFF"/>
                </a:solidFill>
              </a14:hiddenFill>
            </a:ext>
          </a:extLst>
        </p:spPr>
      </p:pic>
      <p:sp>
        <p:nvSpPr>
          <p:cNvPr id="155650" name="Rectangle 2">
            <a:extLst>
              <a:ext uri="{FF2B5EF4-FFF2-40B4-BE49-F238E27FC236}">
                <a16:creationId xmlns:a16="http://schemas.microsoft.com/office/drawing/2014/main" id="{DC9CB1CE-D8E0-304E-8C88-9004E6B874C8}"/>
              </a:ext>
            </a:extLst>
          </p:cNvPr>
          <p:cNvSpPr>
            <a:spLocks noGrp="1" noChangeArrowheads="1"/>
          </p:cNvSpPr>
          <p:nvPr>
            <p:ph type="title"/>
          </p:nvPr>
        </p:nvSpPr>
        <p:spPr/>
        <p:txBody>
          <a:bodyPr/>
          <a:lstStyle/>
          <a:p>
            <a:r>
              <a:rPr lang="en-US" altLang="en-US"/>
              <a:t>Dinosaurs Summary</a:t>
            </a:r>
          </a:p>
        </p:txBody>
      </p:sp>
      <p:sp>
        <p:nvSpPr>
          <p:cNvPr id="155651" name="Rectangle 3">
            <a:extLst>
              <a:ext uri="{FF2B5EF4-FFF2-40B4-BE49-F238E27FC236}">
                <a16:creationId xmlns:a16="http://schemas.microsoft.com/office/drawing/2014/main" id="{54FB3980-A529-864F-BD41-389E0375327E}"/>
              </a:ext>
            </a:extLst>
          </p:cNvPr>
          <p:cNvSpPr>
            <a:spLocks noGrp="1" noChangeArrowheads="1"/>
          </p:cNvSpPr>
          <p:nvPr>
            <p:ph type="body" idx="1"/>
          </p:nvPr>
        </p:nvSpPr>
        <p:spPr>
          <a:xfrm>
            <a:off x="5181600" y="2057400"/>
            <a:ext cx="3962400" cy="3962400"/>
          </a:xfrm>
        </p:spPr>
        <p:txBody>
          <a:bodyPr/>
          <a:lstStyle/>
          <a:p>
            <a:pPr>
              <a:lnSpc>
                <a:spcPct val="90000"/>
              </a:lnSpc>
            </a:pPr>
            <a:r>
              <a:rPr lang="en-US" altLang="en-US" sz="2800"/>
              <a:t>Dominated the Earth for 160 million years</a:t>
            </a:r>
          </a:p>
          <a:p>
            <a:pPr>
              <a:lnSpc>
                <a:spcPct val="90000"/>
              </a:lnSpc>
            </a:pPr>
            <a:r>
              <a:rPr lang="en-US" altLang="en-US" sz="2800"/>
              <a:t>They lived on all continents</a:t>
            </a:r>
          </a:p>
          <a:p>
            <a:pPr>
              <a:lnSpc>
                <a:spcPct val="90000"/>
              </a:lnSpc>
            </a:pPr>
            <a:r>
              <a:rPr lang="en-US" altLang="en-US" sz="2800"/>
              <a:t>Include the biggest land animals EVER!</a:t>
            </a:r>
          </a:p>
          <a:p>
            <a:pPr>
              <a:lnSpc>
                <a:spcPct val="90000"/>
              </a:lnSpc>
            </a:pPr>
            <a:r>
              <a:rPr lang="en-US" altLang="en-US" sz="2800"/>
              <a:t>Stopped the mammals from evolving</a:t>
            </a:r>
          </a:p>
        </p:txBody>
      </p:sp>
      <p:pic>
        <p:nvPicPr>
          <p:cNvPr id="155653" name="Picture 5">
            <a:extLst>
              <a:ext uri="{FF2B5EF4-FFF2-40B4-BE49-F238E27FC236}">
                <a16:creationId xmlns:a16="http://schemas.microsoft.com/office/drawing/2014/main" id="{EA0C0978-3524-9247-8C54-A0E9F119F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191000"/>
            <a:ext cx="4191000" cy="2397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8A0B36A5-8168-1C4E-B39B-E64F6537DC68}"/>
              </a:ext>
            </a:extLst>
          </p:cNvPr>
          <p:cNvSpPr>
            <a:spLocks noGrp="1" noChangeArrowheads="1"/>
          </p:cNvSpPr>
          <p:nvPr>
            <p:ph type="title"/>
          </p:nvPr>
        </p:nvSpPr>
        <p:spPr/>
        <p:txBody>
          <a:bodyPr/>
          <a:lstStyle/>
          <a:p>
            <a:r>
              <a:rPr lang="en-US" altLang="en-US"/>
              <a:t>The First Dinosaurs</a:t>
            </a:r>
          </a:p>
        </p:txBody>
      </p:sp>
      <p:sp>
        <p:nvSpPr>
          <p:cNvPr id="107523" name="Rectangle 3">
            <a:extLst>
              <a:ext uri="{FF2B5EF4-FFF2-40B4-BE49-F238E27FC236}">
                <a16:creationId xmlns:a16="http://schemas.microsoft.com/office/drawing/2014/main" id="{E764CF17-4949-044E-8980-39AE85A3906E}"/>
              </a:ext>
            </a:extLst>
          </p:cNvPr>
          <p:cNvSpPr>
            <a:spLocks noGrp="1" noChangeArrowheads="1"/>
          </p:cNvSpPr>
          <p:nvPr>
            <p:ph type="body" idx="1"/>
          </p:nvPr>
        </p:nvSpPr>
        <p:spPr>
          <a:xfrm>
            <a:off x="5105400" y="2590800"/>
            <a:ext cx="3848100" cy="1600200"/>
          </a:xfrm>
        </p:spPr>
        <p:txBody>
          <a:bodyPr/>
          <a:lstStyle/>
          <a:p>
            <a:r>
              <a:rPr lang="en-US" altLang="en-US" i="1"/>
              <a:t>Eoraptor</a:t>
            </a:r>
            <a:endParaRPr lang="en-US" altLang="en-US"/>
          </a:p>
          <a:p>
            <a:r>
              <a:rPr lang="en-US" altLang="en-US" i="1"/>
              <a:t>Herrerasaurus</a:t>
            </a:r>
            <a:endParaRPr lang="en-US" altLang="en-US"/>
          </a:p>
        </p:txBody>
      </p:sp>
      <p:pic>
        <p:nvPicPr>
          <p:cNvPr id="107524" name="Picture 4">
            <a:extLst>
              <a:ext uri="{FF2B5EF4-FFF2-40B4-BE49-F238E27FC236}">
                <a16:creationId xmlns:a16="http://schemas.microsoft.com/office/drawing/2014/main" id="{3B0D5DD6-796F-1140-A2DF-29C5591CA3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733800"/>
            <a:ext cx="5257800" cy="2951163"/>
          </a:xfrm>
          <a:prstGeom prst="rect">
            <a:avLst/>
          </a:prstGeom>
          <a:noFill/>
          <a:extLst>
            <a:ext uri="{909E8E84-426E-40DD-AFC4-6F175D3DCCD1}">
              <a14:hiddenFill xmlns:a14="http://schemas.microsoft.com/office/drawing/2010/main">
                <a:solidFill>
                  <a:srgbClr val="FFFFFF"/>
                </a:solidFill>
              </a14:hiddenFill>
            </a:ext>
          </a:extLst>
        </p:spPr>
      </p:pic>
      <p:pic>
        <p:nvPicPr>
          <p:cNvPr id="107525" name="Picture 5">
            <a:extLst>
              <a:ext uri="{FF2B5EF4-FFF2-40B4-BE49-F238E27FC236}">
                <a16:creationId xmlns:a16="http://schemas.microsoft.com/office/drawing/2014/main" id="{9DCA21D0-18A6-7D46-90E3-E5FA1086E2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2600"/>
            <a:ext cx="5181600" cy="2341563"/>
          </a:xfrm>
          <a:prstGeom prst="rect">
            <a:avLst/>
          </a:prstGeom>
          <a:noFill/>
          <a:extLst>
            <a:ext uri="{909E8E84-426E-40DD-AFC4-6F175D3DCCD1}">
              <a14:hiddenFill xmlns:a14="http://schemas.microsoft.com/office/drawing/2010/main">
                <a:solidFill>
                  <a:srgbClr val="FFFFFF"/>
                </a:solidFill>
              </a14:hiddenFill>
            </a:ext>
          </a:extLst>
        </p:spPr>
      </p:pic>
      <p:sp>
        <p:nvSpPr>
          <p:cNvPr id="107526" name="Text Box 6">
            <a:extLst>
              <a:ext uri="{FF2B5EF4-FFF2-40B4-BE49-F238E27FC236}">
                <a16:creationId xmlns:a16="http://schemas.microsoft.com/office/drawing/2014/main" id="{330E7FCC-8465-DD45-BEA2-C98D82E2E22A}"/>
              </a:ext>
            </a:extLst>
          </p:cNvPr>
          <p:cNvSpPr txBox="1">
            <a:spLocks noChangeArrowheads="1"/>
          </p:cNvSpPr>
          <p:nvPr/>
        </p:nvSpPr>
        <p:spPr bwMode="auto">
          <a:xfrm>
            <a:off x="381000" y="4191000"/>
            <a:ext cx="4267200" cy="2347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lvl="1" eaLnBrk="1" hangingPunct="1">
              <a:spcBef>
                <a:spcPct val="20000"/>
              </a:spcBef>
            </a:pPr>
            <a:r>
              <a:rPr lang="en-US" altLang="en-US" sz="2800"/>
              <a:t>Both are from the Ischigualasto Formation in Patagonia,  Argentina</a:t>
            </a:r>
          </a:p>
          <a:p>
            <a:pPr>
              <a:spcBef>
                <a:spcPct val="50000"/>
              </a:spcBef>
            </a:pPr>
            <a:endParaRPr lang="en-US" altLang="en-US"/>
          </a:p>
        </p:txBody>
      </p:sp>
      <p:sp>
        <p:nvSpPr>
          <p:cNvPr id="107527" name="Text Box 7">
            <a:extLst>
              <a:ext uri="{FF2B5EF4-FFF2-40B4-BE49-F238E27FC236}">
                <a16:creationId xmlns:a16="http://schemas.microsoft.com/office/drawing/2014/main" id="{026C6439-0E9C-7C44-91DF-F19369DE2F0D}"/>
              </a:ext>
            </a:extLst>
          </p:cNvPr>
          <p:cNvSpPr txBox="1">
            <a:spLocks noChangeArrowheads="1"/>
          </p:cNvSpPr>
          <p:nvPr/>
        </p:nvSpPr>
        <p:spPr bwMode="auto">
          <a:xfrm>
            <a:off x="914400" y="3352800"/>
            <a:ext cx="19050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000"/>
              <a:t>cc. Arthur Weasley</a:t>
            </a:r>
            <a:endParaRPr lang="en-US" altLang="en-US">
              <a:solidFill>
                <a:srgbClr val="5A3696"/>
              </a:solidFill>
              <a:latin typeface="Helvetica" pitchFamily="2" charset="0"/>
            </a:endParaRPr>
          </a:p>
        </p:txBody>
      </p:sp>
      <p:pic>
        <p:nvPicPr>
          <p:cNvPr id="107528" name="Picture 8">
            <a:extLst>
              <a:ext uri="{FF2B5EF4-FFF2-40B4-BE49-F238E27FC236}">
                <a16:creationId xmlns:a16="http://schemas.microsoft.com/office/drawing/2014/main" id="{FE930EC3-3D3A-F64E-A393-6C3094437D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1066800"/>
            <a:ext cx="1725613" cy="1611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8" name="Picture 1030">
            <a:extLst>
              <a:ext uri="{FF2B5EF4-FFF2-40B4-BE49-F238E27FC236}">
                <a16:creationId xmlns:a16="http://schemas.microsoft.com/office/drawing/2014/main" id="{65A2EA4A-4E0E-E547-862A-FC756D2BF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905000"/>
            <a:ext cx="4935538" cy="4021138"/>
          </a:xfrm>
          <a:prstGeom prst="rect">
            <a:avLst/>
          </a:prstGeom>
          <a:noFill/>
          <a:extLst>
            <a:ext uri="{909E8E84-426E-40DD-AFC4-6F175D3DCCD1}">
              <a14:hiddenFill xmlns:a14="http://schemas.microsoft.com/office/drawing/2010/main">
                <a:solidFill>
                  <a:srgbClr val="FFFFFF"/>
                </a:solidFill>
              </a14:hiddenFill>
            </a:ext>
          </a:extLst>
        </p:spPr>
      </p:pic>
      <p:sp>
        <p:nvSpPr>
          <p:cNvPr id="105475" name="Rectangle 1027">
            <a:extLst>
              <a:ext uri="{FF2B5EF4-FFF2-40B4-BE49-F238E27FC236}">
                <a16:creationId xmlns:a16="http://schemas.microsoft.com/office/drawing/2014/main" id="{92B24778-2E84-B345-A99F-D17242E92884}"/>
              </a:ext>
            </a:extLst>
          </p:cNvPr>
          <p:cNvSpPr>
            <a:spLocks noGrp="1" noChangeArrowheads="1"/>
          </p:cNvSpPr>
          <p:nvPr>
            <p:ph type="body" idx="1"/>
          </p:nvPr>
        </p:nvSpPr>
        <p:spPr>
          <a:xfrm>
            <a:off x="304800" y="2362200"/>
            <a:ext cx="7772400" cy="3962400"/>
          </a:xfrm>
        </p:spPr>
        <p:txBody>
          <a:bodyPr/>
          <a:lstStyle/>
          <a:p>
            <a:r>
              <a:rPr lang="en-US" altLang="en-US" sz="2800"/>
              <a:t>Origin of the Earth: 	4600 Myr</a:t>
            </a:r>
          </a:p>
          <a:p>
            <a:r>
              <a:rPr lang="en-US" altLang="en-US" sz="2800"/>
              <a:t>Origin of life: 		3500 Myr</a:t>
            </a:r>
          </a:p>
          <a:p>
            <a:r>
              <a:rPr lang="en-US" altLang="en-US" sz="2800"/>
              <a:t>First fishes: 		545 Myr</a:t>
            </a:r>
          </a:p>
          <a:p>
            <a:r>
              <a:rPr lang="en-US" altLang="en-US" sz="2800"/>
              <a:t>First tetrapods: 	380 Myr</a:t>
            </a:r>
          </a:p>
          <a:p>
            <a:r>
              <a:rPr lang="en-US" altLang="en-US" sz="2800"/>
              <a:t>First reptiles: 		320 Myr</a:t>
            </a:r>
          </a:p>
          <a:p>
            <a:r>
              <a:rPr lang="en-US" altLang="en-US" sz="2800"/>
              <a:t>First archosaurs: 	250 Myr</a:t>
            </a:r>
          </a:p>
          <a:p>
            <a:r>
              <a:rPr lang="en-US" altLang="en-US" sz="2800"/>
              <a:t>First dinosaurs: 	230 Myr</a:t>
            </a:r>
            <a:endParaRPr lang="en-US" altLang="en-US" sz="2000">
              <a:latin typeface="Comic Sans MS" panose="030F0902030302020204" pitchFamily="66" charset="0"/>
            </a:endParaRPr>
          </a:p>
        </p:txBody>
      </p:sp>
      <p:sp>
        <p:nvSpPr>
          <p:cNvPr id="105476" name="Rectangle 1028">
            <a:extLst>
              <a:ext uri="{FF2B5EF4-FFF2-40B4-BE49-F238E27FC236}">
                <a16:creationId xmlns:a16="http://schemas.microsoft.com/office/drawing/2014/main" id="{CBC34CBC-0C89-654E-962C-FA575AECA917}"/>
              </a:ext>
            </a:extLst>
          </p:cNvPr>
          <p:cNvSpPr>
            <a:spLocks noGrp="1" noChangeArrowheads="1"/>
          </p:cNvSpPr>
          <p:nvPr>
            <p:ph type="title"/>
          </p:nvPr>
        </p:nvSpPr>
        <p:spPr>
          <a:noFill/>
          <a:ln/>
        </p:spPr>
        <p:txBody>
          <a:bodyPr/>
          <a:lstStyle/>
          <a:p>
            <a:r>
              <a:rPr lang="en-US" altLang="en-US"/>
              <a:t>When did this happen?</a:t>
            </a:r>
          </a:p>
        </p:txBody>
      </p:sp>
      <p:sp>
        <p:nvSpPr>
          <p:cNvPr id="105480" name="Text Box 1032">
            <a:extLst>
              <a:ext uri="{FF2B5EF4-FFF2-40B4-BE49-F238E27FC236}">
                <a16:creationId xmlns:a16="http://schemas.microsoft.com/office/drawing/2014/main" id="{DACD6AC7-5675-3944-87C1-63F3EF47E00E}"/>
              </a:ext>
            </a:extLst>
          </p:cNvPr>
          <p:cNvSpPr txBox="1">
            <a:spLocks noChangeArrowheads="1"/>
          </p:cNvSpPr>
          <p:nvPr/>
        </p:nvSpPr>
        <p:spPr bwMode="auto">
          <a:xfrm>
            <a:off x="7772400" y="5562600"/>
            <a:ext cx="13716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latin typeface="Times New Roman" panose="02020603050405020304" pitchFamily="18" charset="0"/>
              </a:rPr>
              <a:t>cc. Arthur Weasley</a:t>
            </a:r>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F1A76AF2-E308-E541-820B-01023609BE6C}"/>
              </a:ext>
            </a:extLst>
          </p:cNvPr>
          <p:cNvSpPr>
            <a:spLocks noGrp="1" noChangeArrowheads="1"/>
          </p:cNvSpPr>
          <p:nvPr>
            <p:ph type="title"/>
          </p:nvPr>
        </p:nvSpPr>
        <p:spPr/>
        <p:txBody>
          <a:bodyPr/>
          <a:lstStyle/>
          <a:p>
            <a:r>
              <a:rPr lang="en-US" altLang="en-US"/>
              <a:t>Mesozoic Era</a:t>
            </a:r>
          </a:p>
        </p:txBody>
      </p:sp>
      <p:sp>
        <p:nvSpPr>
          <p:cNvPr id="103427" name="Rectangle 3">
            <a:extLst>
              <a:ext uri="{FF2B5EF4-FFF2-40B4-BE49-F238E27FC236}">
                <a16:creationId xmlns:a16="http://schemas.microsoft.com/office/drawing/2014/main" id="{2C24E6E6-908A-AE43-B84D-26D2E0E73A45}"/>
              </a:ext>
            </a:extLst>
          </p:cNvPr>
          <p:cNvSpPr>
            <a:spLocks noGrp="1" noChangeArrowheads="1"/>
          </p:cNvSpPr>
          <p:nvPr>
            <p:ph type="body" idx="1"/>
          </p:nvPr>
        </p:nvSpPr>
        <p:spPr>
          <a:xfrm>
            <a:off x="685800" y="1752600"/>
            <a:ext cx="7772400" cy="4343400"/>
          </a:xfrm>
        </p:spPr>
        <p:txBody>
          <a:bodyPr/>
          <a:lstStyle/>
          <a:p>
            <a:r>
              <a:rPr lang="en-US" altLang="en-US"/>
              <a:t>Mesozoic: “The Age of the Dinosaurs”</a:t>
            </a:r>
          </a:p>
          <a:p>
            <a:r>
              <a:rPr lang="en-US" altLang="en-US"/>
              <a:t>The world of the dinosaurs was very different from the world today</a:t>
            </a:r>
          </a:p>
        </p:txBody>
      </p:sp>
      <p:pic>
        <p:nvPicPr>
          <p:cNvPr id="103428" name="Picture 4">
            <a:extLst>
              <a:ext uri="{FF2B5EF4-FFF2-40B4-BE49-F238E27FC236}">
                <a16:creationId xmlns:a16="http://schemas.microsoft.com/office/drawing/2014/main" id="{87D5CC5A-0D8D-2E4A-95BB-6A200D7F0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581400"/>
            <a:ext cx="236855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3429" name="Picture 5">
            <a:extLst>
              <a:ext uri="{FF2B5EF4-FFF2-40B4-BE49-F238E27FC236}">
                <a16:creationId xmlns:a16="http://schemas.microsoft.com/office/drawing/2014/main" id="{E492EE92-B732-D042-8AA2-D580314AB1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581400"/>
            <a:ext cx="1792288" cy="1433513"/>
          </a:xfrm>
          <a:prstGeom prst="rect">
            <a:avLst/>
          </a:prstGeom>
          <a:noFill/>
          <a:extLst>
            <a:ext uri="{909E8E84-426E-40DD-AFC4-6F175D3DCCD1}">
              <a14:hiddenFill xmlns:a14="http://schemas.microsoft.com/office/drawing/2010/main">
                <a:solidFill>
                  <a:srgbClr val="FFFFFF"/>
                </a:solidFill>
              </a14:hiddenFill>
            </a:ext>
          </a:extLst>
        </p:spPr>
      </p:pic>
      <p:sp>
        <p:nvSpPr>
          <p:cNvPr id="103430" name="Text Box 6">
            <a:extLst>
              <a:ext uri="{FF2B5EF4-FFF2-40B4-BE49-F238E27FC236}">
                <a16:creationId xmlns:a16="http://schemas.microsoft.com/office/drawing/2014/main" id="{350D3ED0-CDD6-5447-93C8-6242706FC21B}"/>
              </a:ext>
            </a:extLst>
          </p:cNvPr>
          <p:cNvSpPr txBox="1">
            <a:spLocks noChangeArrowheads="1"/>
          </p:cNvSpPr>
          <p:nvPr/>
        </p:nvSpPr>
        <p:spPr bwMode="auto">
          <a:xfrm>
            <a:off x="2895600" y="5410200"/>
            <a:ext cx="1905000" cy="91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800"/>
              <a:t>The supercontinent Pangea</a:t>
            </a:r>
            <a:endParaRPr lang="en-US" altLang="en-US"/>
          </a:p>
        </p:txBody>
      </p:sp>
      <p:pic>
        <p:nvPicPr>
          <p:cNvPr id="103432" name="Picture 8">
            <a:extLst>
              <a:ext uri="{FF2B5EF4-FFF2-40B4-BE49-F238E27FC236}">
                <a16:creationId xmlns:a16="http://schemas.microsoft.com/office/drawing/2014/main" id="{EC4522B3-AB95-8748-9AA4-BB32000F46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581400"/>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103431" name="Text Box 7">
            <a:extLst>
              <a:ext uri="{FF2B5EF4-FFF2-40B4-BE49-F238E27FC236}">
                <a16:creationId xmlns:a16="http://schemas.microsoft.com/office/drawing/2014/main" id="{4493AE4B-F5FA-764C-AD13-E2E7D6882A42}"/>
              </a:ext>
            </a:extLst>
          </p:cNvPr>
          <p:cNvSpPr txBox="1">
            <a:spLocks noChangeArrowheads="1"/>
          </p:cNvSpPr>
          <p:nvPr/>
        </p:nvSpPr>
        <p:spPr bwMode="auto">
          <a:xfrm>
            <a:off x="7010400" y="3535363"/>
            <a:ext cx="2133600"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t>cc. </a:t>
            </a:r>
            <a:r>
              <a:rPr lang="en-US" altLang="en-US" sz="1200">
                <a:latin typeface="Helvetica" pitchFamily="2" charset="0"/>
              </a:rPr>
              <a:t>Gerhard Boeggemann</a:t>
            </a:r>
            <a:endParaRPr lang="en-US" altLang="en-US">
              <a:latin typeface="Helvetica" pitchFamily="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906B9B80-5DA0-AF47-9F20-F5C4C0F75AF3}"/>
              </a:ext>
            </a:extLst>
          </p:cNvPr>
          <p:cNvSpPr>
            <a:spLocks noGrp="1" noChangeArrowheads="1"/>
          </p:cNvSpPr>
          <p:nvPr>
            <p:ph type="title"/>
          </p:nvPr>
        </p:nvSpPr>
        <p:spPr/>
        <p:txBody>
          <a:bodyPr/>
          <a:lstStyle/>
          <a:p>
            <a:r>
              <a:rPr lang="en-US" altLang="en-US"/>
              <a:t>Different kinds of Dinosaurs</a:t>
            </a:r>
          </a:p>
        </p:txBody>
      </p:sp>
      <p:sp>
        <p:nvSpPr>
          <p:cNvPr id="110595" name="Rectangle 3">
            <a:extLst>
              <a:ext uri="{FF2B5EF4-FFF2-40B4-BE49-F238E27FC236}">
                <a16:creationId xmlns:a16="http://schemas.microsoft.com/office/drawing/2014/main" id="{ABF199F6-77F2-8A4A-87D0-7DAC03659CAA}"/>
              </a:ext>
            </a:extLst>
          </p:cNvPr>
          <p:cNvSpPr>
            <a:spLocks noGrp="1" noChangeArrowheads="1"/>
          </p:cNvSpPr>
          <p:nvPr>
            <p:ph type="body" idx="1"/>
          </p:nvPr>
        </p:nvSpPr>
        <p:spPr>
          <a:xfrm>
            <a:off x="2743200" y="1981200"/>
            <a:ext cx="3124200" cy="2819400"/>
          </a:xfrm>
        </p:spPr>
        <p:txBody>
          <a:bodyPr/>
          <a:lstStyle/>
          <a:p>
            <a:r>
              <a:rPr lang="en-US" altLang="en-US"/>
              <a:t>Two main groups:</a:t>
            </a:r>
          </a:p>
          <a:p>
            <a:pPr lvl="1"/>
            <a:r>
              <a:rPr lang="en-US" altLang="en-US" sz="2400"/>
              <a:t>Saurischia (reptile-hipped)</a:t>
            </a:r>
          </a:p>
          <a:p>
            <a:pPr lvl="1"/>
            <a:r>
              <a:rPr lang="en-US" altLang="en-US" sz="2400"/>
              <a:t>Ornithischia (bird-hipped)</a:t>
            </a:r>
            <a:endParaRPr lang="en-US" altLang="en-US"/>
          </a:p>
        </p:txBody>
      </p:sp>
      <p:pic>
        <p:nvPicPr>
          <p:cNvPr id="110596" name="Picture 4">
            <a:extLst>
              <a:ext uri="{FF2B5EF4-FFF2-40B4-BE49-F238E27FC236}">
                <a16:creationId xmlns:a16="http://schemas.microsoft.com/office/drawing/2014/main" id="{D6C83EBD-409E-F340-B226-CF3B23944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828800"/>
            <a:ext cx="2514600" cy="2035175"/>
          </a:xfrm>
          <a:prstGeom prst="rect">
            <a:avLst/>
          </a:prstGeom>
          <a:noFill/>
          <a:extLst>
            <a:ext uri="{909E8E84-426E-40DD-AFC4-6F175D3DCCD1}">
              <a14:hiddenFill xmlns:a14="http://schemas.microsoft.com/office/drawing/2010/main">
                <a:solidFill>
                  <a:srgbClr val="FFFFFF"/>
                </a:solidFill>
              </a14:hiddenFill>
            </a:ext>
          </a:extLst>
        </p:spPr>
      </p:pic>
      <p:pic>
        <p:nvPicPr>
          <p:cNvPr id="110597" name="Picture 5">
            <a:extLst>
              <a:ext uri="{FF2B5EF4-FFF2-40B4-BE49-F238E27FC236}">
                <a16:creationId xmlns:a16="http://schemas.microsoft.com/office/drawing/2014/main" id="{7650E347-49AB-144B-9D55-0F8FE297F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828800"/>
            <a:ext cx="2178050" cy="2052638"/>
          </a:xfrm>
          <a:prstGeom prst="rect">
            <a:avLst/>
          </a:prstGeom>
          <a:noFill/>
          <a:extLst>
            <a:ext uri="{909E8E84-426E-40DD-AFC4-6F175D3DCCD1}">
              <a14:hiddenFill xmlns:a14="http://schemas.microsoft.com/office/drawing/2010/main">
                <a:solidFill>
                  <a:srgbClr val="FFFFFF"/>
                </a:solidFill>
              </a14:hiddenFill>
            </a:ext>
          </a:extLst>
        </p:spPr>
      </p:pic>
      <p:pic>
        <p:nvPicPr>
          <p:cNvPr id="110598" name="Picture 6">
            <a:extLst>
              <a:ext uri="{FF2B5EF4-FFF2-40B4-BE49-F238E27FC236}">
                <a16:creationId xmlns:a16="http://schemas.microsoft.com/office/drawing/2014/main" id="{447E8244-B2DE-C646-B0F3-D09061F0B2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50" y="3886200"/>
            <a:ext cx="188595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10599" name="Picture 7">
            <a:extLst>
              <a:ext uri="{FF2B5EF4-FFF2-40B4-BE49-F238E27FC236}">
                <a16:creationId xmlns:a16="http://schemas.microsoft.com/office/drawing/2014/main" id="{D33627E4-EDF3-AB43-87FF-D161E4AFC7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810000"/>
            <a:ext cx="2514600" cy="1884363"/>
          </a:xfrm>
          <a:prstGeom prst="rect">
            <a:avLst/>
          </a:prstGeom>
          <a:noFill/>
          <a:extLst>
            <a:ext uri="{909E8E84-426E-40DD-AFC4-6F175D3DCCD1}">
              <a14:hiddenFill xmlns:a14="http://schemas.microsoft.com/office/drawing/2010/main">
                <a:solidFill>
                  <a:srgbClr val="FFFFFF"/>
                </a:solidFill>
              </a14:hiddenFill>
            </a:ext>
          </a:extLst>
        </p:spPr>
      </p:pic>
      <p:sp>
        <p:nvSpPr>
          <p:cNvPr id="110600" name="Text Box 8">
            <a:extLst>
              <a:ext uri="{FF2B5EF4-FFF2-40B4-BE49-F238E27FC236}">
                <a16:creationId xmlns:a16="http://schemas.microsoft.com/office/drawing/2014/main" id="{0425978A-66FA-FE41-B568-0920B168B8E1}"/>
              </a:ext>
            </a:extLst>
          </p:cNvPr>
          <p:cNvSpPr txBox="1">
            <a:spLocks noChangeArrowheads="1"/>
          </p:cNvSpPr>
          <p:nvPr/>
        </p:nvSpPr>
        <p:spPr bwMode="auto">
          <a:xfrm>
            <a:off x="2438400" y="5835650"/>
            <a:ext cx="335280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800"/>
              <a:t>Left:</a:t>
            </a:r>
            <a:r>
              <a:rPr lang="en-US" altLang="en-US" sz="1800" i="1"/>
              <a:t> Tyrannosaurus</a:t>
            </a:r>
            <a:r>
              <a:rPr lang="en-US" altLang="en-US" sz="1800">
                <a:latin typeface="Helvetica" pitchFamily="2" charset="0"/>
              </a:rPr>
              <a:t> pelvis showing saurischian structure</a:t>
            </a:r>
            <a:endParaRPr lang="en-US" altLang="en-US">
              <a:solidFill>
                <a:srgbClr val="002BB8"/>
              </a:solidFill>
              <a:latin typeface="Helvetica" pitchFamily="2" charset="0"/>
            </a:endParaRPr>
          </a:p>
        </p:txBody>
      </p:sp>
      <p:sp>
        <p:nvSpPr>
          <p:cNvPr id="110601" name="Text Box 9">
            <a:extLst>
              <a:ext uri="{FF2B5EF4-FFF2-40B4-BE49-F238E27FC236}">
                <a16:creationId xmlns:a16="http://schemas.microsoft.com/office/drawing/2014/main" id="{B6CF3038-1647-B547-B22B-798AF950BA3D}"/>
              </a:ext>
            </a:extLst>
          </p:cNvPr>
          <p:cNvSpPr txBox="1">
            <a:spLocks noChangeArrowheads="1"/>
          </p:cNvSpPr>
          <p:nvPr/>
        </p:nvSpPr>
        <p:spPr bwMode="auto">
          <a:xfrm>
            <a:off x="5943600" y="5713413"/>
            <a:ext cx="2895600" cy="915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800"/>
              <a:t>Above:</a:t>
            </a:r>
            <a:r>
              <a:rPr lang="en-US" altLang="en-US" sz="1800" i="1"/>
              <a:t> Edmontosaurus</a:t>
            </a:r>
            <a:r>
              <a:rPr lang="en-US" altLang="en-US" sz="1800">
                <a:latin typeface="Helvetica" pitchFamily="2" charset="0"/>
              </a:rPr>
              <a:t> pelvis showing ornithischian structure</a:t>
            </a:r>
            <a:endParaRPr lang="en-US" altLang="en-US">
              <a:solidFill>
                <a:srgbClr val="002BB8"/>
              </a:solidFill>
              <a:latin typeface="Helvetica" pitchFamily="2"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BEFF5259-A256-5D4A-B867-8AD873AE053B}"/>
              </a:ext>
            </a:extLst>
          </p:cNvPr>
          <p:cNvSpPr>
            <a:spLocks noGrp="1" noChangeArrowheads="1"/>
          </p:cNvSpPr>
          <p:nvPr>
            <p:ph type="title"/>
          </p:nvPr>
        </p:nvSpPr>
        <p:spPr/>
        <p:txBody>
          <a:bodyPr/>
          <a:lstStyle/>
          <a:p>
            <a:r>
              <a:rPr lang="en-US" altLang="en-US"/>
              <a:t>Dinosaur Cladogram</a:t>
            </a:r>
          </a:p>
        </p:txBody>
      </p:sp>
      <p:sp>
        <p:nvSpPr>
          <p:cNvPr id="112643" name="Rectangle 3">
            <a:extLst>
              <a:ext uri="{FF2B5EF4-FFF2-40B4-BE49-F238E27FC236}">
                <a16:creationId xmlns:a16="http://schemas.microsoft.com/office/drawing/2014/main" id="{6F94F3B3-06CF-134C-97B5-21348FCA74AC}"/>
              </a:ext>
            </a:extLst>
          </p:cNvPr>
          <p:cNvSpPr>
            <a:spLocks noGrp="1" noChangeArrowheads="1"/>
          </p:cNvSpPr>
          <p:nvPr>
            <p:ph type="body" idx="1"/>
          </p:nvPr>
        </p:nvSpPr>
        <p:spPr/>
        <p:txBody>
          <a:bodyPr/>
          <a:lstStyle/>
          <a:p>
            <a:endParaRPr lang="en-US" altLang="en-US"/>
          </a:p>
        </p:txBody>
      </p:sp>
      <p:pic>
        <p:nvPicPr>
          <p:cNvPr id="112644" name="Picture 4">
            <a:extLst>
              <a:ext uri="{FF2B5EF4-FFF2-40B4-BE49-F238E27FC236}">
                <a16:creationId xmlns:a16="http://schemas.microsoft.com/office/drawing/2014/main" id="{2D51E5C9-B17C-3345-9A95-EB6D91565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55788"/>
            <a:ext cx="6402388" cy="50022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2644"/>
                                        </p:tgtEl>
                                        <p:attrNameLst>
                                          <p:attrName>style.visibility</p:attrName>
                                        </p:attrNameLst>
                                      </p:cBhvr>
                                      <p:to>
                                        <p:strVal val="visible"/>
                                      </p:to>
                                    </p:set>
                                    <p:anim calcmode="lin" valueType="num">
                                      <p:cBhvr additive="base">
                                        <p:cTn id="7" dur="500" fill="hold"/>
                                        <p:tgtEl>
                                          <p:spTgt spid="112644"/>
                                        </p:tgtEl>
                                        <p:attrNameLst>
                                          <p:attrName>ppt_x</p:attrName>
                                        </p:attrNameLst>
                                      </p:cBhvr>
                                      <p:tavLst>
                                        <p:tav tm="0">
                                          <p:val>
                                            <p:strVal val="0-#ppt_w/2"/>
                                          </p:val>
                                        </p:tav>
                                        <p:tav tm="100000">
                                          <p:val>
                                            <p:strVal val="#ppt_x"/>
                                          </p:val>
                                        </p:tav>
                                      </p:tavLst>
                                    </p:anim>
                                    <p:anim calcmode="lin" valueType="num">
                                      <p:cBhvr additive="base">
                                        <p:cTn id="8" dur="500" fill="hold"/>
                                        <p:tgtEl>
                                          <p:spTgt spid="1126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8F153A67-3D20-4342-B68C-F53D99B016B4}"/>
              </a:ext>
            </a:extLst>
          </p:cNvPr>
          <p:cNvSpPr>
            <a:spLocks noGrp="1" noChangeArrowheads="1"/>
          </p:cNvSpPr>
          <p:nvPr>
            <p:ph type="title"/>
          </p:nvPr>
        </p:nvSpPr>
        <p:spPr/>
        <p:txBody>
          <a:bodyPr/>
          <a:lstStyle/>
          <a:p>
            <a:r>
              <a:rPr lang="en-US" altLang="en-US"/>
              <a:t>Saurischia: Theropods</a:t>
            </a:r>
          </a:p>
        </p:txBody>
      </p:sp>
      <p:sp>
        <p:nvSpPr>
          <p:cNvPr id="113667" name="Rectangle 3">
            <a:extLst>
              <a:ext uri="{FF2B5EF4-FFF2-40B4-BE49-F238E27FC236}">
                <a16:creationId xmlns:a16="http://schemas.microsoft.com/office/drawing/2014/main" id="{D846F9DF-F606-4E4B-8EDF-7009F5D8F989}"/>
              </a:ext>
            </a:extLst>
          </p:cNvPr>
          <p:cNvSpPr>
            <a:spLocks noGrp="1" noChangeArrowheads="1"/>
          </p:cNvSpPr>
          <p:nvPr>
            <p:ph type="body" idx="1"/>
          </p:nvPr>
        </p:nvSpPr>
        <p:spPr/>
        <p:txBody>
          <a:bodyPr/>
          <a:lstStyle/>
          <a:p>
            <a:r>
              <a:rPr lang="en-US" altLang="en-US"/>
              <a:t>Two-legged meat eaters</a:t>
            </a:r>
          </a:p>
          <a:p>
            <a:r>
              <a:rPr lang="en-US" altLang="en-US"/>
              <a:t>Evolved into birds!</a:t>
            </a:r>
          </a:p>
        </p:txBody>
      </p:sp>
      <p:pic>
        <p:nvPicPr>
          <p:cNvPr id="113668" name="Picture 4">
            <a:extLst>
              <a:ext uri="{FF2B5EF4-FFF2-40B4-BE49-F238E27FC236}">
                <a16:creationId xmlns:a16="http://schemas.microsoft.com/office/drawing/2014/main" id="{EC02ABB2-085F-0C4C-8D27-7644A5147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298825"/>
            <a:ext cx="4724400" cy="3052763"/>
          </a:xfrm>
          <a:prstGeom prst="rect">
            <a:avLst/>
          </a:prstGeom>
          <a:noFill/>
          <a:extLst>
            <a:ext uri="{909E8E84-426E-40DD-AFC4-6F175D3DCCD1}">
              <a14:hiddenFill xmlns:a14="http://schemas.microsoft.com/office/drawing/2010/main">
                <a:solidFill>
                  <a:srgbClr val="FFFFFF"/>
                </a:solidFill>
              </a14:hiddenFill>
            </a:ext>
          </a:extLst>
        </p:spPr>
      </p:pic>
      <p:pic>
        <p:nvPicPr>
          <p:cNvPr id="113672" name="Picture 8">
            <a:extLst>
              <a:ext uri="{FF2B5EF4-FFF2-40B4-BE49-F238E27FC236}">
                <a16:creationId xmlns:a16="http://schemas.microsoft.com/office/drawing/2014/main" id="{C0D9F868-2D6D-FE48-A5E5-1F04D7D81F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0825" y="1981200"/>
            <a:ext cx="5083175" cy="3989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2282</TotalTime>
  <Words>4834</Words>
  <Application>Microsoft Macintosh PowerPoint</Application>
  <PresentationFormat>On-screen Show (4:3)</PresentationFormat>
  <Paragraphs>313</Paragraphs>
  <Slides>33</Slides>
  <Notes>32</Notes>
  <HiddenSlides>0</HiddenSlides>
  <MMClips>0</MMClips>
  <ScaleCrop>false</ScaleCrop>
  <HeadingPairs>
    <vt:vector size="6" baseType="variant">
      <vt:variant>
        <vt:lpstr>Fonts Used</vt:lpstr>
      </vt:variant>
      <vt:variant>
        <vt:i4>58</vt:i4>
      </vt:variant>
      <vt:variant>
        <vt:lpstr>Theme</vt:lpstr>
      </vt:variant>
      <vt:variant>
        <vt:i4>1</vt:i4>
      </vt:variant>
      <vt:variant>
        <vt:lpstr>Slide Titles</vt:lpstr>
      </vt:variant>
      <vt:variant>
        <vt:i4>33</vt:i4>
      </vt:variant>
    </vt:vector>
  </HeadingPairs>
  <TitlesOfParts>
    <vt:vector size="92" baseType="lpstr">
      <vt:lpstr>Arial</vt:lpstr>
      <vt:lpstr>ＭＳ Ｐゴシック</vt:lpstr>
      <vt:lpstr>Comic Sans MS</vt:lpstr>
      <vt:lpstr>Helvetica</vt:lpstr>
      <vt:lpstr>Arial</vt:lpstr>
      <vt:lpstr>Arial</vt:lpstr>
      <vt:lpstr>Arial</vt:lpstr>
      <vt:lpstr>Lucida Grande</vt:lpstr>
      <vt:lpstr>Arial</vt:lpstr>
      <vt:lpstr>Times New Roman</vt:lpstr>
      <vt:lpstr>Arial</vt:lpstr>
      <vt:lpstr>Arial</vt:lpstr>
      <vt:lpstr>Arial</vt:lpstr>
      <vt:lpstr>Engravers MT</vt:lpstr>
      <vt:lpstr>Arial</vt:lpstr>
      <vt:lpstr>Arial</vt:lpstr>
      <vt:lpstr>Arial</vt:lpstr>
      <vt:lpstr>Arial</vt:lpstr>
      <vt:lpstr>Arial</vt:lpstr>
      <vt:lpstr>Arial</vt:lpstr>
      <vt:lpstr>Arial</vt:lpstr>
      <vt:lpstr>Arial</vt:lpstr>
      <vt:lpstr>Arial</vt:lpstr>
      <vt:lpstr>Arial</vt:lpstr>
      <vt:lpstr>Arial</vt:lpstr>
      <vt:lpstr>Arial</vt:lpstr>
      <vt:lpstr>Arial</vt:lpstr>
      <vt:lpstr>Arial</vt:lpstr>
      <vt:lpstr>Arial</vt:lpstr>
      <vt:lpstr>Arial</vt:lpstr>
      <vt:lpstr>Arial</vt:lpstr>
      <vt:lpstr>Arial</vt:lpstr>
      <vt:lpstr>Arial</vt:lpstr>
      <vt:lpstr>Arial</vt:lpstr>
      <vt:lpstr>Arial</vt:lpstr>
      <vt:lpstr>Arial</vt:lpstr>
      <vt:lpstr>Arial</vt:lpstr>
      <vt:lpstr>Arial</vt:lpstr>
      <vt:lpstr>Arial</vt:lpstr>
      <vt:lpstr>Arial</vt:lpstr>
      <vt:lpstr>Arial</vt:lpstr>
      <vt:lpstr>Arial</vt:lpstr>
      <vt:lpstr>Arial</vt:lpstr>
      <vt:lpstr>Arial</vt:lpstr>
      <vt:lpstr>Arial</vt:lpstr>
      <vt:lpstr>Arial</vt:lpstr>
      <vt:lpstr>Arial</vt:lpstr>
      <vt:lpstr>Arial</vt:lpstr>
      <vt:lpstr>Arial</vt:lpstr>
      <vt:lpstr>Times</vt:lpstr>
      <vt:lpstr>Arial</vt:lpstr>
      <vt:lpstr>Arial</vt:lpstr>
      <vt:lpstr>Arial</vt:lpstr>
      <vt:lpstr>Arial</vt:lpstr>
      <vt:lpstr>Arial</vt:lpstr>
      <vt:lpstr>Arial</vt:lpstr>
      <vt:lpstr>Arial</vt:lpstr>
      <vt:lpstr>Arial</vt:lpstr>
      <vt:lpstr>Blank Presentation</vt:lpstr>
      <vt:lpstr>Dinosaurs</vt:lpstr>
      <vt:lpstr>What is a dinosaur?</vt:lpstr>
      <vt:lpstr>Where did dinosaurs come from?</vt:lpstr>
      <vt:lpstr>The First Dinosaurs</vt:lpstr>
      <vt:lpstr>When did this happen?</vt:lpstr>
      <vt:lpstr>Mesozoic Era</vt:lpstr>
      <vt:lpstr>Different kinds of Dinosaurs</vt:lpstr>
      <vt:lpstr>Dinosaur Cladogram</vt:lpstr>
      <vt:lpstr>Saurischia: Theropods</vt:lpstr>
      <vt:lpstr>Saurischia: Sauropodomorphs</vt:lpstr>
      <vt:lpstr>Ornithischia: Ornithopods</vt:lpstr>
      <vt:lpstr>Ornithischia: Ceratopsians, Ankylosaurs and Stegosaurs</vt:lpstr>
      <vt:lpstr>Other animals in Mesozoic times…</vt:lpstr>
      <vt:lpstr>Other animals in Mesozoic times…</vt:lpstr>
      <vt:lpstr>Other animals in Mesozoic times…</vt:lpstr>
      <vt:lpstr>Practical Exercise 1.</vt:lpstr>
      <vt:lpstr>Were Dinosaurs Warm-Blooded?</vt:lpstr>
      <vt:lpstr>Warm-blooded versus Cold-blooded?</vt:lpstr>
      <vt:lpstr>Warm-Blooded Dinosaur Theory</vt:lpstr>
      <vt:lpstr>Evidence for Warm-Blooded Dinosaurs…</vt:lpstr>
      <vt:lpstr>Evidence for Warm-Blooded Dinosaurs…</vt:lpstr>
      <vt:lpstr>Evidence for Warm-Blooded Dinosaurs…</vt:lpstr>
      <vt:lpstr>Evidence for Warm-Blooded Dinosaurs…</vt:lpstr>
      <vt:lpstr>Evidence for Cold-Blooded Dinosaurs…</vt:lpstr>
      <vt:lpstr>What do you think?</vt:lpstr>
      <vt:lpstr>Practical Exercise 2.</vt:lpstr>
      <vt:lpstr>Why did the dinosaurs die out?</vt:lpstr>
      <vt:lpstr>The K-T Extinction Event</vt:lpstr>
      <vt:lpstr>Evidence for Impact</vt:lpstr>
      <vt:lpstr>Chicxulub Crater</vt:lpstr>
      <vt:lpstr>Effects and Timing</vt:lpstr>
      <vt:lpstr>What if…..?</vt:lpstr>
      <vt:lpstr>Dinosaurs Summary</vt:lpstr>
    </vt:vector>
  </TitlesOfParts>
  <Company>University of Bristol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Powell</dc:creator>
  <cp:lastModifiedBy>Mike Benton</cp:lastModifiedBy>
  <cp:revision>97</cp:revision>
  <dcterms:created xsi:type="dcterms:W3CDTF">2007-07-16T08:36:55Z</dcterms:created>
  <dcterms:modified xsi:type="dcterms:W3CDTF">2021-01-28T16:53:25Z</dcterms:modified>
</cp:coreProperties>
</file>